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59" r:id="rId5"/>
    <p:sldId id="260" r:id="rId6"/>
    <p:sldId id="274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6" r:id="rId18"/>
    <p:sldId id="277" r:id="rId19"/>
    <p:sldId id="278" r:id="rId20"/>
    <p:sldId id="279" r:id="rId21"/>
    <p:sldId id="280" r:id="rId22"/>
    <p:sldId id="281" r:id="rId23"/>
    <p:sldId id="271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3F66-F197-4694-A332-3ED5CFDDEB43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76E6-AD23-4B88-9EB3-809BD6DA7E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3F66-F197-4694-A332-3ED5CFDDEB43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76E6-AD23-4B88-9EB3-809BD6DA7E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3F66-F197-4694-A332-3ED5CFDDEB43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76E6-AD23-4B88-9EB3-809BD6DA7E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3F66-F197-4694-A332-3ED5CFDDEB43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76E6-AD23-4B88-9EB3-809BD6DA7E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3F66-F197-4694-A332-3ED5CFDDEB43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76E6-AD23-4B88-9EB3-809BD6DA7E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3F66-F197-4694-A332-3ED5CFDDEB43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76E6-AD23-4B88-9EB3-809BD6DA7E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3F66-F197-4694-A332-3ED5CFDDEB43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76E6-AD23-4B88-9EB3-809BD6DA7E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3F66-F197-4694-A332-3ED5CFDDEB43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76E6-AD23-4B88-9EB3-809BD6DA7E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3F66-F197-4694-A332-3ED5CFDDEB43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76E6-AD23-4B88-9EB3-809BD6DA7E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3F66-F197-4694-A332-3ED5CFDDEB43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76E6-AD23-4B88-9EB3-809BD6DA7E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3F66-F197-4694-A332-3ED5CFDDEB43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76E6-AD23-4B88-9EB3-809BD6DA7E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63F66-F197-4694-A332-3ED5CFDDEB43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376E6-AD23-4B88-9EB3-809BD6DA7E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flipV="1">
            <a:off x="685800" y="-45718"/>
            <a:ext cx="7772400" cy="45719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776864" cy="4082008"/>
          </a:xfrm>
          <a:noFill/>
        </p:spPr>
        <p:txBody>
          <a:bodyPr/>
          <a:lstStyle/>
          <a:p>
            <a:r>
              <a:rPr lang="es-ES" sz="4000" i="1" dirty="0" smtClean="0">
                <a:solidFill>
                  <a:srgbClr val="C00000"/>
                </a:solidFill>
              </a:rPr>
              <a:t>Una aproximación a la puntuación del centro peninsular en el siglo XIX</a:t>
            </a:r>
          </a:p>
          <a:p>
            <a:endParaRPr lang="es-ES" dirty="0" smtClean="0">
              <a:solidFill>
                <a:srgbClr val="C00000"/>
              </a:solidFill>
            </a:endParaRPr>
          </a:p>
          <a:p>
            <a:r>
              <a:rPr lang="es-ES" i="1" dirty="0" smtClean="0">
                <a:solidFill>
                  <a:srgbClr val="C00000"/>
                </a:solidFill>
              </a:rPr>
              <a:t>Rocío </a:t>
            </a:r>
            <a:r>
              <a:rPr lang="es-ES" i="1" dirty="0">
                <a:solidFill>
                  <a:srgbClr val="C00000"/>
                </a:solidFill>
              </a:rPr>
              <a:t>Díaz Moreno</a:t>
            </a:r>
            <a:endParaRPr lang="es-ES" dirty="0">
              <a:solidFill>
                <a:srgbClr val="C00000"/>
              </a:solidFill>
            </a:endParaRPr>
          </a:p>
          <a:p>
            <a:r>
              <a:rPr lang="es-ES" i="1" dirty="0">
                <a:solidFill>
                  <a:srgbClr val="C00000"/>
                </a:solidFill>
              </a:rPr>
              <a:t>Universidad de Alcalá</a:t>
            </a:r>
            <a:endParaRPr lang="es-E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flipV="1">
            <a:off x="685800" y="-45718"/>
            <a:ext cx="7772400" cy="45719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8496944" cy="583264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ES" dirty="0" smtClean="0">
                <a:solidFill>
                  <a:srgbClr val="C00000"/>
                </a:solidFill>
              </a:rPr>
              <a:t>(11) -{2} </a:t>
            </a:r>
            <a:r>
              <a:rPr lang="es-ES" dirty="0" err="1" smtClean="0">
                <a:solidFill>
                  <a:srgbClr val="C00000"/>
                </a:solidFill>
              </a:rPr>
              <a:t>Jose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Bugia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b="1" dirty="0" smtClean="0">
                <a:solidFill>
                  <a:srgbClr val="C00000"/>
                </a:solidFill>
              </a:rPr>
              <a:t>vecino de esta </a:t>
            </a:r>
            <a:r>
              <a:rPr lang="es-ES" b="1" dirty="0" err="1" smtClean="0">
                <a:solidFill>
                  <a:srgbClr val="C00000"/>
                </a:solidFill>
              </a:rPr>
              <a:t>ciud</a:t>
            </a:r>
            <a:r>
              <a:rPr lang="es-ES" b="1" dirty="0" smtClean="0">
                <a:solidFill>
                  <a:srgbClr val="C00000"/>
                </a:solidFill>
              </a:rPr>
              <a:t> de </a:t>
            </a:r>
            <a:r>
              <a:rPr lang="es-ES" b="1" dirty="0" err="1" smtClean="0">
                <a:solidFill>
                  <a:srgbClr val="C00000"/>
                </a:solidFill>
              </a:rPr>
              <a:t>Ofio</a:t>
            </a:r>
            <a:r>
              <a:rPr lang="es-ES" b="1" dirty="0" smtClean="0">
                <a:solidFill>
                  <a:srgbClr val="C00000"/>
                </a:solidFill>
              </a:rPr>
              <a:t> Jornalero y estado {3} Casado,</a:t>
            </a:r>
            <a:r>
              <a:rPr lang="es-ES" dirty="0" smtClean="0">
                <a:solidFill>
                  <a:srgbClr val="C00000"/>
                </a:solidFill>
              </a:rPr>
              <a:t> a V.S.Y. con respeto </a:t>
            </a:r>
            <a:r>
              <a:rPr lang="es-ES" dirty="0" err="1" smtClean="0">
                <a:solidFill>
                  <a:srgbClr val="C00000"/>
                </a:solidFill>
              </a:rPr>
              <a:t>espone</a:t>
            </a:r>
            <a:r>
              <a:rPr lang="es-ES" dirty="0" smtClean="0">
                <a:solidFill>
                  <a:srgbClr val="C00000"/>
                </a:solidFill>
              </a:rPr>
              <a:t> [AMAH, doc. 21, 1854</a:t>
            </a:r>
            <a:r>
              <a:rPr lang="es-ES" dirty="0" smtClean="0">
                <a:solidFill>
                  <a:srgbClr val="C00000"/>
                </a:solidFill>
              </a:rPr>
              <a:t>].</a:t>
            </a:r>
            <a:endParaRPr lang="es-ES" dirty="0" smtClean="0">
              <a:solidFill>
                <a:srgbClr val="C00000"/>
              </a:solidFill>
            </a:endParaRP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</a:t>
            </a:r>
            <a:r>
              <a:rPr lang="es-ES" dirty="0" smtClean="0">
                <a:solidFill>
                  <a:srgbClr val="C00000"/>
                </a:solidFill>
              </a:rPr>
              <a:t>12) -{27} &lt;...&gt; si se atiende </a:t>
            </a:r>
            <a:r>
              <a:rPr lang="es-ES" dirty="0" err="1" smtClean="0">
                <a:solidFill>
                  <a:srgbClr val="C00000"/>
                </a:solidFill>
              </a:rPr>
              <a:t>aque</a:t>
            </a:r>
            <a:r>
              <a:rPr lang="es-ES" dirty="0" smtClean="0">
                <a:solidFill>
                  <a:srgbClr val="C00000"/>
                </a:solidFill>
              </a:rPr>
              <a:t> {28} </a:t>
            </a:r>
            <a:r>
              <a:rPr lang="es-ES" b="1" dirty="0" smtClean="0">
                <a:solidFill>
                  <a:srgbClr val="C00000"/>
                </a:solidFill>
              </a:rPr>
              <a:t>en medio de sus privaciones y achaques, </a:t>
            </a:r>
            <a:r>
              <a:rPr lang="es-ES" dirty="0" err="1" smtClean="0">
                <a:solidFill>
                  <a:srgbClr val="C00000"/>
                </a:solidFill>
              </a:rPr>
              <a:t>ense</a:t>
            </a:r>
            <a:r>
              <a:rPr lang="es-ES" dirty="0" smtClean="0">
                <a:solidFill>
                  <a:srgbClr val="C00000"/>
                </a:solidFill>
              </a:rPr>
              <a:t>-{29}</a:t>
            </a:r>
            <a:r>
              <a:rPr lang="es-ES" dirty="0" err="1" smtClean="0">
                <a:solidFill>
                  <a:srgbClr val="C00000"/>
                </a:solidFill>
              </a:rPr>
              <a:t>ñan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gratuitam</a:t>
            </a:r>
            <a:r>
              <a:rPr lang="es-ES" baseline="30000" dirty="0" err="1" smtClean="0">
                <a:solidFill>
                  <a:srgbClr val="C00000"/>
                </a:solidFill>
              </a:rPr>
              <a:t>te</a:t>
            </a:r>
            <a:r>
              <a:rPr lang="es-ES" dirty="0" smtClean="0">
                <a:solidFill>
                  <a:srgbClr val="C00000"/>
                </a:solidFill>
              </a:rPr>
              <a:t>. á mas de treinta Niñas {30} pobres [AMAH, doc. 11, 1844</a:t>
            </a:r>
            <a:r>
              <a:rPr lang="es-ES" dirty="0" smtClean="0">
                <a:solidFill>
                  <a:srgbClr val="C00000"/>
                </a:solidFill>
              </a:rPr>
              <a:t>].</a:t>
            </a:r>
            <a:endParaRPr lang="es-ES" dirty="0" smtClean="0">
              <a:solidFill>
                <a:srgbClr val="C00000"/>
              </a:solidFill>
            </a:endParaRP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</a:t>
            </a:r>
            <a:r>
              <a:rPr lang="es-ES" dirty="0" smtClean="0">
                <a:solidFill>
                  <a:srgbClr val="C00000"/>
                </a:solidFill>
              </a:rPr>
              <a:t>13) -{7} &lt;...&gt; </a:t>
            </a:r>
            <a:r>
              <a:rPr lang="es-ES" dirty="0" err="1" smtClean="0">
                <a:solidFill>
                  <a:srgbClr val="C00000"/>
                </a:solidFill>
              </a:rPr>
              <a:t>care</a:t>
            </a:r>
            <a:r>
              <a:rPr lang="es-ES" dirty="0" smtClean="0">
                <a:solidFill>
                  <a:srgbClr val="C00000"/>
                </a:solidFill>
              </a:rPr>
              <a:t>{8}</a:t>
            </a:r>
            <a:r>
              <a:rPr lang="es-ES" dirty="0" err="1" smtClean="0">
                <a:solidFill>
                  <a:srgbClr val="C00000"/>
                </a:solidFill>
              </a:rPr>
              <a:t>cen</a:t>
            </a:r>
            <a:r>
              <a:rPr lang="es-ES" dirty="0" smtClean="0">
                <a:solidFill>
                  <a:srgbClr val="C00000"/>
                </a:solidFill>
              </a:rPr>
              <a:t> estas de la </a:t>
            </a:r>
            <a:r>
              <a:rPr lang="es-ES" dirty="0" err="1" smtClean="0">
                <a:solidFill>
                  <a:srgbClr val="C00000"/>
                </a:solidFill>
              </a:rPr>
              <a:t>educacion</a:t>
            </a:r>
            <a:r>
              <a:rPr lang="es-ES" dirty="0" smtClean="0">
                <a:solidFill>
                  <a:srgbClr val="C00000"/>
                </a:solidFill>
              </a:rPr>
              <a:t> moral y </a:t>
            </a:r>
            <a:r>
              <a:rPr lang="es-ES" dirty="0" err="1" smtClean="0">
                <a:solidFill>
                  <a:srgbClr val="C00000"/>
                </a:solidFill>
              </a:rPr>
              <a:t>reli</a:t>
            </a:r>
            <a:r>
              <a:rPr lang="es-ES" dirty="0" smtClean="0">
                <a:solidFill>
                  <a:srgbClr val="C00000"/>
                </a:solidFill>
              </a:rPr>
              <a:t>{9}</a:t>
            </a:r>
            <a:r>
              <a:rPr lang="es-ES" dirty="0" err="1" smtClean="0">
                <a:solidFill>
                  <a:srgbClr val="C00000"/>
                </a:solidFill>
              </a:rPr>
              <a:t>giosa</a:t>
            </a:r>
            <a:r>
              <a:rPr lang="es-ES" dirty="0" smtClean="0">
                <a:solidFill>
                  <a:srgbClr val="C00000"/>
                </a:solidFill>
              </a:rPr>
              <a:t>, tan necesaria para formar el {10} </a:t>
            </a:r>
            <a:r>
              <a:rPr lang="es-ES" dirty="0" err="1" smtClean="0">
                <a:solidFill>
                  <a:srgbClr val="C00000"/>
                </a:solidFill>
              </a:rPr>
              <a:t>corazon</a:t>
            </a:r>
            <a:r>
              <a:rPr lang="es-ES" dirty="0" smtClean="0">
                <a:solidFill>
                  <a:srgbClr val="C00000"/>
                </a:solidFill>
              </a:rPr>
              <a:t> de una niña, y modificar las {11} malas costumbres que </a:t>
            </a:r>
            <a:r>
              <a:rPr lang="es-ES" b="1" dirty="0" smtClean="0">
                <a:solidFill>
                  <a:srgbClr val="C00000"/>
                </a:solidFill>
              </a:rPr>
              <a:t>por desgracia,</a:t>
            </a:r>
            <a:r>
              <a:rPr lang="es-ES" u="sng" dirty="0" smtClean="0">
                <a:solidFill>
                  <a:srgbClr val="C00000"/>
                </a:solidFill>
              </a:rPr>
              <a:t> </a:t>
            </a:r>
            <a:r>
              <a:rPr lang="es-ES" dirty="0" smtClean="0">
                <a:solidFill>
                  <a:srgbClr val="C00000"/>
                </a:solidFill>
              </a:rPr>
              <a:t>hoy {12} </a:t>
            </a:r>
            <a:r>
              <a:rPr lang="es-ES" dirty="0" err="1" smtClean="0">
                <a:solidFill>
                  <a:srgbClr val="C00000"/>
                </a:solidFill>
              </a:rPr>
              <a:t>reynan</a:t>
            </a:r>
            <a:r>
              <a:rPr lang="es-ES" dirty="0" smtClean="0">
                <a:solidFill>
                  <a:srgbClr val="C00000"/>
                </a:solidFill>
              </a:rPr>
              <a:t> en la sociedad; [AMAH, doc. 237, 1875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  <a:endParaRPr lang="es-ES" dirty="0" smtClean="0">
              <a:solidFill>
                <a:srgbClr val="C00000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216023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7992888" cy="5400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s-ES" dirty="0" smtClean="0">
                <a:solidFill>
                  <a:srgbClr val="C00000"/>
                </a:solidFill>
              </a:rPr>
              <a:t>(14) </a:t>
            </a:r>
            <a:r>
              <a:rPr lang="es-ES" dirty="0" smtClean="0">
                <a:solidFill>
                  <a:srgbClr val="C00000"/>
                </a:solidFill>
              </a:rPr>
              <a:t>{</a:t>
            </a:r>
            <a:r>
              <a:rPr lang="es-ES" dirty="0" smtClean="0">
                <a:solidFill>
                  <a:srgbClr val="C00000"/>
                </a:solidFill>
              </a:rPr>
              <a:t>1} </a:t>
            </a:r>
            <a:r>
              <a:rPr lang="es-ES" b="1" dirty="0" smtClean="0">
                <a:solidFill>
                  <a:srgbClr val="C00000"/>
                </a:solidFill>
              </a:rPr>
              <a:t>Pasé el lunes {2} á la </a:t>
            </a:r>
            <a:r>
              <a:rPr lang="es-ES" b="1" dirty="0" err="1" smtClean="0">
                <a:solidFill>
                  <a:srgbClr val="C00000"/>
                </a:solidFill>
              </a:rPr>
              <a:t>Yntendencia</a:t>
            </a:r>
            <a:r>
              <a:rPr lang="es-ES" b="1" dirty="0" smtClean="0">
                <a:solidFill>
                  <a:srgbClr val="C00000"/>
                </a:solidFill>
              </a:rPr>
              <a:t>, se me dijo que {3} volviera </a:t>
            </a:r>
            <a:r>
              <a:rPr lang="es-ES" b="1" dirty="0" err="1" smtClean="0">
                <a:solidFill>
                  <a:srgbClr val="C00000"/>
                </a:solidFill>
              </a:rPr>
              <a:t>hayer</a:t>
            </a:r>
            <a:r>
              <a:rPr lang="es-ES" b="1" dirty="0" smtClean="0">
                <a:solidFill>
                  <a:srgbClr val="C00000"/>
                </a:solidFill>
              </a:rPr>
              <a:t>, </a:t>
            </a:r>
            <a:r>
              <a:rPr lang="es-ES" dirty="0" smtClean="0">
                <a:solidFill>
                  <a:srgbClr val="C00000"/>
                </a:solidFill>
              </a:rPr>
              <a:t>lo que ejecuté &lt;...&gt; [AMAH, doc. 13, 1825]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</a:t>
            </a:r>
            <a:r>
              <a:rPr lang="es-ES" dirty="0" smtClean="0">
                <a:solidFill>
                  <a:srgbClr val="C00000"/>
                </a:solidFill>
              </a:rPr>
              <a:t>15) -{11} &lt;...&gt; solo hallo {12} la de un niño, hijo de los ya {13} citados, Pedro y </a:t>
            </a:r>
            <a:r>
              <a:rPr lang="es-ES" dirty="0" err="1" smtClean="0">
                <a:solidFill>
                  <a:srgbClr val="C00000"/>
                </a:solidFill>
              </a:rPr>
              <a:t>Norberta</a:t>
            </a:r>
            <a:r>
              <a:rPr lang="es-ES" dirty="0" smtClean="0">
                <a:solidFill>
                  <a:srgbClr val="C00000"/>
                </a:solidFill>
              </a:rPr>
              <a:t>, {14} en 13. de </a:t>
            </a:r>
            <a:r>
              <a:rPr lang="es-ES" dirty="0" err="1" smtClean="0">
                <a:solidFill>
                  <a:srgbClr val="C00000"/>
                </a:solidFill>
              </a:rPr>
              <a:t>Juio</a:t>
            </a:r>
            <a:r>
              <a:rPr lang="es-ES" dirty="0" smtClean="0">
                <a:solidFill>
                  <a:srgbClr val="C00000"/>
                </a:solidFill>
              </a:rPr>
              <a:t> de 1850 bajo {15} el nombre de Juan</a:t>
            </a:r>
            <a:r>
              <a:rPr lang="es-ES" b="1" dirty="0" smtClean="0">
                <a:solidFill>
                  <a:srgbClr val="C00000"/>
                </a:solidFill>
              </a:rPr>
              <a:t>, se han {16} practicado con </a:t>
            </a:r>
            <a:r>
              <a:rPr lang="es-ES" b="1" dirty="0" err="1" smtClean="0">
                <a:solidFill>
                  <a:srgbClr val="C00000"/>
                </a:solidFill>
              </a:rPr>
              <a:t>citacion</a:t>
            </a:r>
            <a:r>
              <a:rPr lang="es-ES" b="1" dirty="0" smtClean="0">
                <a:solidFill>
                  <a:srgbClr val="C00000"/>
                </a:solidFill>
              </a:rPr>
              <a:t> del {17} Procurador Sindico,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diferen</a:t>
            </a:r>
            <a:r>
              <a:rPr lang="es-ES" dirty="0" smtClean="0">
                <a:solidFill>
                  <a:srgbClr val="C00000"/>
                </a:solidFill>
              </a:rPr>
              <a:t>{18}</a:t>
            </a:r>
            <a:r>
              <a:rPr lang="es-ES" dirty="0" err="1" smtClean="0">
                <a:solidFill>
                  <a:srgbClr val="C00000"/>
                </a:solidFill>
              </a:rPr>
              <a:t>tes</a:t>
            </a:r>
            <a:r>
              <a:rPr lang="es-ES" dirty="0" smtClean="0">
                <a:solidFill>
                  <a:srgbClr val="C00000"/>
                </a:solidFill>
              </a:rPr>
              <a:t> diligencias para el de{19}</a:t>
            </a:r>
            <a:r>
              <a:rPr lang="es-ES" dirty="0" err="1" smtClean="0">
                <a:solidFill>
                  <a:srgbClr val="C00000"/>
                </a:solidFill>
              </a:rPr>
              <a:t>bido</a:t>
            </a:r>
            <a:r>
              <a:rPr lang="es-ES" dirty="0" smtClean="0">
                <a:solidFill>
                  <a:srgbClr val="C00000"/>
                </a:solidFill>
              </a:rPr>
              <a:t> esclarecimiento [AMAH, doc. 181, 1870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(16) -{17} Los vendedores, cosa natural, creyéndose lastimados {18} en sus intereses acudieron, no se si en súplica ó queja, {19} </a:t>
            </a:r>
            <a:r>
              <a:rPr lang="es-ES" b="1" dirty="0" smtClean="0">
                <a:solidFill>
                  <a:srgbClr val="C00000"/>
                </a:solidFill>
              </a:rPr>
              <a:t>á quien </a:t>
            </a:r>
            <a:r>
              <a:rPr lang="es-ES" b="1" dirty="0" err="1" smtClean="0">
                <a:solidFill>
                  <a:srgbClr val="C00000"/>
                </a:solidFill>
              </a:rPr>
              <a:t>tambien</a:t>
            </a:r>
            <a:r>
              <a:rPr lang="es-ES" b="1" dirty="0" smtClean="0">
                <a:solidFill>
                  <a:srgbClr val="C00000"/>
                </a:solidFill>
              </a:rPr>
              <a:t> ignoro, pero que indudablemente debió {20} ser á persona autorizada</a:t>
            </a:r>
            <a:r>
              <a:rPr lang="es-ES" dirty="0" smtClean="0">
                <a:solidFill>
                  <a:srgbClr val="C00000"/>
                </a:solidFill>
              </a:rPr>
              <a:t> [AMAH, doc. 94, 1896].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44015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964488" cy="6480720"/>
          </a:xfrm>
        </p:spPr>
        <p:txBody>
          <a:bodyPr>
            <a:normAutofit fontScale="62500" lnSpcReduction="20000"/>
          </a:bodyPr>
          <a:lstStyle/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</a:t>
            </a:r>
            <a:r>
              <a:rPr lang="es-ES" dirty="0" smtClean="0">
                <a:solidFill>
                  <a:srgbClr val="C00000"/>
                </a:solidFill>
              </a:rPr>
              <a:t>17) -{11} &lt;...&gt; solo se le pasaban al exponente de los {12} fondos de la </a:t>
            </a:r>
            <a:r>
              <a:rPr lang="es-ES" dirty="0" err="1" smtClean="0">
                <a:solidFill>
                  <a:srgbClr val="C00000"/>
                </a:solidFill>
              </a:rPr>
              <a:t>Yll</a:t>
            </a:r>
            <a:r>
              <a:rPr lang="es-ES" baseline="30000" dirty="0" err="1" smtClean="0">
                <a:solidFill>
                  <a:srgbClr val="C00000"/>
                </a:solidFill>
              </a:rPr>
              <a:t>e</a:t>
            </a:r>
            <a:r>
              <a:rPr lang="es-ES" dirty="0" smtClean="0">
                <a:solidFill>
                  <a:srgbClr val="C00000"/>
                </a:solidFill>
              </a:rPr>
              <a:t>. </a:t>
            </a:r>
            <a:r>
              <a:rPr lang="es-ES" dirty="0" err="1" smtClean="0">
                <a:solidFill>
                  <a:srgbClr val="C00000"/>
                </a:solidFill>
              </a:rPr>
              <a:t>Municipalid</a:t>
            </a:r>
            <a:r>
              <a:rPr lang="es-ES" baseline="30000" dirty="0" err="1" smtClean="0">
                <a:solidFill>
                  <a:srgbClr val="C00000"/>
                </a:solidFill>
              </a:rPr>
              <a:t>d</a:t>
            </a:r>
            <a:r>
              <a:rPr lang="es-ES" dirty="0" smtClean="0">
                <a:solidFill>
                  <a:srgbClr val="C00000"/>
                </a:solidFill>
              </a:rPr>
              <a:t>. cinco </a:t>
            </a:r>
            <a:r>
              <a:rPr lang="es-ES" dirty="0" err="1" smtClean="0">
                <a:solidFill>
                  <a:srgbClr val="C00000"/>
                </a:solidFill>
              </a:rPr>
              <a:t>rs</a:t>
            </a:r>
            <a:r>
              <a:rPr lang="es-ES" dirty="0" smtClean="0">
                <a:solidFill>
                  <a:srgbClr val="C00000"/>
                </a:solidFill>
              </a:rPr>
              <a:t> diarios y el {13} propietario exigirle cinco y medio</a:t>
            </a:r>
            <a:r>
              <a:rPr lang="es-ES" b="1" dirty="0" smtClean="0">
                <a:solidFill>
                  <a:srgbClr val="C00000"/>
                </a:solidFill>
              </a:rPr>
              <a:t>, por no haber {14} consignado mas en el presupuesto antor</a:t>
            </a:r>
            <a:r>
              <a:rPr lang="es-ES" b="1" baseline="30000" dirty="0" smtClean="0">
                <a:solidFill>
                  <a:srgbClr val="C00000"/>
                </a:solidFill>
              </a:rPr>
              <a:t>*</a:t>
            </a:r>
            <a:r>
              <a:rPr lang="es-ES" dirty="0" smtClean="0">
                <a:solidFill>
                  <a:srgbClr val="C00000"/>
                </a:solidFill>
              </a:rPr>
              <a:t>; [AMAH, doc. 201, 1861]. </a:t>
            </a:r>
            <a:endParaRPr lang="es-ES" dirty="0" smtClean="0">
              <a:solidFill>
                <a:srgbClr val="C00000"/>
              </a:solidFill>
            </a:endParaRP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(18) -{9} </a:t>
            </a:r>
            <a:r>
              <a:rPr lang="es-ES" b="1" dirty="0" smtClean="0">
                <a:solidFill>
                  <a:srgbClr val="C00000"/>
                </a:solidFill>
              </a:rPr>
              <a:t>Si en el momento en que fui {10} sabedor de su decidida voluntad {11} me </a:t>
            </a:r>
            <a:r>
              <a:rPr lang="es-ES" b="1" dirty="0" err="1" smtClean="0">
                <a:solidFill>
                  <a:srgbClr val="C00000"/>
                </a:solidFill>
              </a:rPr>
              <a:t>huviera</a:t>
            </a:r>
            <a:r>
              <a:rPr lang="es-ES" b="1" dirty="0" smtClean="0">
                <a:solidFill>
                  <a:srgbClr val="C00000"/>
                </a:solidFill>
              </a:rPr>
              <a:t> auxiliado de las </a:t>
            </a:r>
            <a:r>
              <a:rPr lang="es-ES" b="1" dirty="0" err="1" smtClean="0">
                <a:solidFill>
                  <a:srgbClr val="C00000"/>
                </a:solidFill>
              </a:rPr>
              <a:t>po</a:t>
            </a:r>
            <a:r>
              <a:rPr lang="es-ES" b="1" dirty="0" smtClean="0">
                <a:solidFill>
                  <a:srgbClr val="C00000"/>
                </a:solidFill>
              </a:rPr>
              <a:t>-{12}</a:t>
            </a:r>
            <a:r>
              <a:rPr lang="es-ES" b="1" dirty="0" err="1" smtClean="0">
                <a:solidFill>
                  <a:srgbClr val="C00000"/>
                </a:solidFill>
              </a:rPr>
              <a:t>derosas</a:t>
            </a:r>
            <a:r>
              <a:rPr lang="es-ES" b="1" dirty="0" smtClean="0">
                <a:solidFill>
                  <a:srgbClr val="C00000"/>
                </a:solidFill>
              </a:rPr>
              <a:t> causas que autoriza-{13}</a:t>
            </a:r>
            <a:r>
              <a:rPr lang="es-ES" b="1" dirty="0" err="1" smtClean="0">
                <a:solidFill>
                  <a:srgbClr val="C00000"/>
                </a:solidFill>
              </a:rPr>
              <a:t>ban</a:t>
            </a:r>
            <a:r>
              <a:rPr lang="es-ES" b="1" dirty="0" smtClean="0">
                <a:solidFill>
                  <a:srgbClr val="C00000"/>
                </a:solidFill>
              </a:rPr>
              <a:t> una </a:t>
            </a:r>
            <a:r>
              <a:rPr lang="es-ES" b="1" dirty="0" err="1" smtClean="0">
                <a:solidFill>
                  <a:srgbClr val="C00000"/>
                </a:solidFill>
              </a:rPr>
              <a:t>honrrosa</a:t>
            </a:r>
            <a:r>
              <a:rPr lang="es-ES" b="1" dirty="0" smtClean="0">
                <a:solidFill>
                  <a:srgbClr val="C00000"/>
                </a:solidFill>
              </a:rPr>
              <a:t> exonera-{14}</a:t>
            </a:r>
            <a:r>
              <a:rPr lang="es-ES" b="1" dirty="0" err="1" smtClean="0">
                <a:solidFill>
                  <a:srgbClr val="C00000"/>
                </a:solidFill>
              </a:rPr>
              <a:t>cion</a:t>
            </a:r>
            <a:r>
              <a:rPr lang="es-ES" b="1" dirty="0" smtClean="0">
                <a:solidFill>
                  <a:srgbClr val="C00000"/>
                </a:solidFill>
              </a:rPr>
              <a:t>, creo </a:t>
            </a:r>
            <a:r>
              <a:rPr lang="es-ES" b="1" dirty="0" err="1" smtClean="0">
                <a:solidFill>
                  <a:srgbClr val="C00000"/>
                </a:solidFill>
              </a:rPr>
              <a:t>huvier</a:t>
            </a:r>
            <a:r>
              <a:rPr lang="es-ES" dirty="0" err="1" smtClean="0">
                <a:solidFill>
                  <a:srgbClr val="C00000"/>
                </a:solidFill>
              </a:rPr>
              <a:t>a</a:t>
            </a:r>
            <a:r>
              <a:rPr lang="es-ES" dirty="0" smtClean="0">
                <a:solidFill>
                  <a:srgbClr val="C00000"/>
                </a:solidFill>
              </a:rPr>
              <a:t> enojado y {15} ofendido su natural </a:t>
            </a:r>
            <a:r>
              <a:rPr lang="es-ES" dirty="0" err="1" smtClean="0">
                <a:solidFill>
                  <a:srgbClr val="C00000"/>
                </a:solidFill>
              </a:rPr>
              <a:t>benefi</a:t>
            </a:r>
            <a:r>
              <a:rPr lang="es-ES" dirty="0" smtClean="0">
                <a:solidFill>
                  <a:srgbClr val="C00000"/>
                </a:solidFill>
              </a:rPr>
              <a:t>-{16}</a:t>
            </a:r>
            <a:r>
              <a:rPr lang="es-ES" dirty="0" err="1" smtClean="0">
                <a:solidFill>
                  <a:srgbClr val="C00000"/>
                </a:solidFill>
              </a:rPr>
              <a:t>cencia</a:t>
            </a:r>
            <a:r>
              <a:rPr lang="es-ES" dirty="0" smtClean="0">
                <a:solidFill>
                  <a:srgbClr val="C00000"/>
                </a:solidFill>
              </a:rPr>
              <a:t> comprobada para con{17}migo [AMAH, doc. 18, 1803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(19) -{25} &lt;...&gt; Lo segundo, {26} ó sea la conveniencia de su </a:t>
            </a:r>
            <a:r>
              <a:rPr lang="es-ES" dirty="0" err="1" smtClean="0">
                <a:solidFill>
                  <a:srgbClr val="C00000"/>
                </a:solidFill>
              </a:rPr>
              <a:t>continuacion</a:t>
            </a:r>
            <a:r>
              <a:rPr lang="es-ES" dirty="0" smtClean="0">
                <a:solidFill>
                  <a:srgbClr val="C00000"/>
                </a:solidFill>
              </a:rPr>
              <a:t>, </a:t>
            </a:r>
            <a:r>
              <a:rPr lang="es-ES" dirty="0" err="1" smtClean="0">
                <a:solidFill>
                  <a:srgbClr val="C00000"/>
                </a:solidFill>
              </a:rPr>
              <a:t>na</a:t>
            </a:r>
            <a:r>
              <a:rPr lang="es-ES" dirty="0" smtClean="0">
                <a:solidFill>
                  <a:srgbClr val="C00000"/>
                </a:solidFill>
              </a:rPr>
              <a:t>-{27} die puede poner en duda</a:t>
            </a:r>
            <a:r>
              <a:rPr lang="es-ES" b="1" dirty="0" smtClean="0">
                <a:solidFill>
                  <a:srgbClr val="C00000"/>
                </a:solidFill>
              </a:rPr>
              <a:t>, si se atiende </a:t>
            </a:r>
            <a:r>
              <a:rPr lang="es-ES" b="1" dirty="0" err="1" smtClean="0">
                <a:solidFill>
                  <a:srgbClr val="C00000"/>
                </a:solidFill>
              </a:rPr>
              <a:t>aque</a:t>
            </a:r>
            <a:r>
              <a:rPr lang="es-ES" b="1" dirty="0" smtClean="0">
                <a:solidFill>
                  <a:srgbClr val="C00000"/>
                </a:solidFill>
              </a:rPr>
              <a:t> {28} en medio de sus privaciones y achaques, </a:t>
            </a:r>
            <a:r>
              <a:rPr lang="es-ES" b="1" dirty="0" err="1" smtClean="0">
                <a:solidFill>
                  <a:srgbClr val="C00000"/>
                </a:solidFill>
              </a:rPr>
              <a:t>ense</a:t>
            </a:r>
            <a:r>
              <a:rPr lang="es-ES" b="1" dirty="0" smtClean="0">
                <a:solidFill>
                  <a:srgbClr val="C00000"/>
                </a:solidFill>
              </a:rPr>
              <a:t>-{29}</a:t>
            </a:r>
            <a:r>
              <a:rPr lang="es-ES" b="1" dirty="0" err="1" smtClean="0">
                <a:solidFill>
                  <a:srgbClr val="C00000"/>
                </a:solidFill>
              </a:rPr>
              <a:t>ñan</a:t>
            </a:r>
            <a:r>
              <a:rPr lang="es-ES" b="1" dirty="0" smtClean="0">
                <a:solidFill>
                  <a:srgbClr val="C00000"/>
                </a:solidFill>
              </a:rPr>
              <a:t> </a:t>
            </a:r>
            <a:r>
              <a:rPr lang="es-ES" b="1" dirty="0" err="1" smtClean="0">
                <a:solidFill>
                  <a:srgbClr val="C00000"/>
                </a:solidFill>
              </a:rPr>
              <a:t>gratuitam</a:t>
            </a:r>
            <a:r>
              <a:rPr lang="es-ES" b="1" baseline="30000" dirty="0" err="1" smtClean="0">
                <a:solidFill>
                  <a:srgbClr val="C00000"/>
                </a:solidFill>
              </a:rPr>
              <a:t>te</a:t>
            </a:r>
            <a:r>
              <a:rPr lang="es-ES" b="1" dirty="0" smtClean="0">
                <a:solidFill>
                  <a:srgbClr val="C00000"/>
                </a:solidFill>
              </a:rPr>
              <a:t>. á mas de treinta Niñas {30} pobres</a:t>
            </a:r>
            <a:r>
              <a:rPr lang="es-ES" dirty="0" smtClean="0">
                <a:solidFill>
                  <a:srgbClr val="C00000"/>
                </a:solidFill>
              </a:rPr>
              <a:t> [AMAH, doc. 11, 1844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(20) -{14} &lt;...&gt; </a:t>
            </a:r>
            <a:r>
              <a:rPr lang="es-ES" b="1" dirty="0" smtClean="0">
                <a:solidFill>
                  <a:srgbClr val="C00000"/>
                </a:solidFill>
              </a:rPr>
              <a:t>Para persuadirse del </a:t>
            </a:r>
            <a:r>
              <a:rPr lang="es-ES" b="1" dirty="0" err="1" smtClean="0">
                <a:solidFill>
                  <a:srgbClr val="C00000"/>
                </a:solidFill>
              </a:rPr>
              <a:t>nin</a:t>
            </a:r>
            <a:r>
              <a:rPr lang="es-ES" b="1" dirty="0" smtClean="0">
                <a:solidFill>
                  <a:srgbClr val="C00000"/>
                </a:solidFill>
              </a:rPr>
              <a:t>-{15}</a:t>
            </a:r>
            <a:r>
              <a:rPr lang="es-ES" b="1" dirty="0" err="1" smtClean="0">
                <a:solidFill>
                  <a:srgbClr val="C00000"/>
                </a:solidFill>
              </a:rPr>
              <a:t>gun</a:t>
            </a:r>
            <a:r>
              <a:rPr lang="es-ES" b="1" dirty="0" smtClean="0">
                <a:solidFill>
                  <a:srgbClr val="C00000"/>
                </a:solidFill>
              </a:rPr>
              <a:t> perjuicio,</a:t>
            </a:r>
            <a:r>
              <a:rPr lang="es-ES" dirty="0" smtClean="0">
                <a:solidFill>
                  <a:srgbClr val="C00000"/>
                </a:solidFill>
              </a:rPr>
              <a:t> bastará </a:t>
            </a:r>
            <a:r>
              <a:rPr lang="es-ES" dirty="0" err="1" smtClean="0">
                <a:solidFill>
                  <a:srgbClr val="C00000"/>
                </a:solidFill>
              </a:rPr>
              <a:t>reflecsionar</a:t>
            </a:r>
            <a:r>
              <a:rPr lang="es-ES" dirty="0" smtClean="0">
                <a:solidFill>
                  <a:srgbClr val="C00000"/>
                </a:solidFill>
              </a:rPr>
              <a:t> que son so-{16}lo seis hermanas [AMAH, doc. 11, 1844]</a:t>
            </a: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 </a:t>
            </a: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</a:t>
            </a:r>
            <a:r>
              <a:rPr lang="es-ES" dirty="0" smtClean="0">
                <a:solidFill>
                  <a:srgbClr val="C00000"/>
                </a:solidFill>
              </a:rPr>
              <a:t>21) -{3} &lt;...&gt; he procurado llenar el </a:t>
            </a:r>
            <a:r>
              <a:rPr lang="es-ES" dirty="0" err="1" smtClean="0">
                <a:solidFill>
                  <a:srgbClr val="C00000"/>
                </a:solidFill>
              </a:rPr>
              <a:t>desempe</a:t>
            </a:r>
            <a:r>
              <a:rPr lang="es-ES" dirty="0" smtClean="0">
                <a:solidFill>
                  <a:srgbClr val="C00000"/>
                </a:solidFill>
              </a:rPr>
              <a:t>-{4}</a:t>
            </a:r>
            <a:r>
              <a:rPr lang="es-ES" dirty="0" err="1" smtClean="0">
                <a:solidFill>
                  <a:srgbClr val="C00000"/>
                </a:solidFill>
              </a:rPr>
              <a:t>ño</a:t>
            </a:r>
            <a:r>
              <a:rPr lang="es-ES" dirty="0" smtClean="0">
                <a:solidFill>
                  <a:srgbClr val="C00000"/>
                </a:solidFill>
              </a:rPr>
              <a:t> de mis funciones con la mas estricta y humanitaria {5} conducta</a:t>
            </a:r>
            <a:r>
              <a:rPr lang="es-ES" b="1" dirty="0" smtClean="0">
                <a:solidFill>
                  <a:srgbClr val="C00000"/>
                </a:solidFill>
              </a:rPr>
              <a:t>, hasta que por una </a:t>
            </a:r>
            <a:r>
              <a:rPr lang="es-ES" b="1" dirty="0" err="1" smtClean="0">
                <a:solidFill>
                  <a:srgbClr val="C00000"/>
                </a:solidFill>
              </a:rPr>
              <a:t>órden</a:t>
            </a:r>
            <a:r>
              <a:rPr lang="es-ES" b="1" dirty="0" smtClean="0">
                <a:solidFill>
                  <a:srgbClr val="C00000"/>
                </a:solidFill>
              </a:rPr>
              <a:t>, tan torpe como {6} incomprensible, me he considerado relevado de tan honroso {7} como violento cargo.</a:t>
            </a:r>
            <a:r>
              <a:rPr lang="es-ES" dirty="0" smtClean="0">
                <a:solidFill>
                  <a:srgbClr val="C00000"/>
                </a:solidFill>
              </a:rPr>
              <a:t> [AMAH, doc. 94, 1896]</a:t>
            </a:r>
          </a:p>
          <a:p>
            <a:pPr algn="l"/>
            <a:endParaRPr lang="es-E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44015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7848872" cy="5400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ES" dirty="0" smtClean="0">
                <a:solidFill>
                  <a:srgbClr val="C00000"/>
                </a:solidFill>
              </a:rPr>
              <a:t>(22) -{10} &lt;...&gt; no pueden menos de es-{11}poner á V.Y.S. que tan lejos está de ser per-{12}judicial </a:t>
            </a:r>
            <a:r>
              <a:rPr lang="es-ES" dirty="0" err="1" smtClean="0">
                <a:solidFill>
                  <a:srgbClr val="C00000"/>
                </a:solidFill>
              </a:rPr>
              <a:t>dho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Establecim</a:t>
            </a:r>
            <a:r>
              <a:rPr lang="es-ES" baseline="30000" dirty="0" err="1" smtClean="0">
                <a:solidFill>
                  <a:srgbClr val="C00000"/>
                </a:solidFill>
              </a:rPr>
              <a:t>to</a:t>
            </a:r>
            <a:r>
              <a:rPr lang="es-ES" dirty="0" smtClean="0">
                <a:solidFill>
                  <a:srgbClr val="C00000"/>
                </a:solidFill>
              </a:rPr>
              <a:t>. en sentido ni </a:t>
            </a:r>
            <a:r>
              <a:rPr lang="es-ES" dirty="0" err="1" smtClean="0">
                <a:solidFill>
                  <a:srgbClr val="C00000"/>
                </a:solidFill>
              </a:rPr>
              <a:t>concep</a:t>
            </a:r>
            <a:r>
              <a:rPr lang="es-ES" dirty="0" smtClean="0">
                <a:solidFill>
                  <a:srgbClr val="C00000"/>
                </a:solidFill>
              </a:rPr>
              <a:t>-{13}</a:t>
            </a:r>
            <a:r>
              <a:rPr lang="es-ES" dirty="0" err="1" smtClean="0">
                <a:solidFill>
                  <a:srgbClr val="C00000"/>
                </a:solidFill>
              </a:rPr>
              <a:t>to</a:t>
            </a:r>
            <a:r>
              <a:rPr lang="es-ES" dirty="0" smtClean="0">
                <a:solidFill>
                  <a:srgbClr val="C00000"/>
                </a:solidFill>
              </a:rPr>
              <a:t> alguno</a:t>
            </a:r>
            <a:r>
              <a:rPr lang="es-ES" b="1" dirty="0" smtClean="0">
                <a:solidFill>
                  <a:srgbClr val="C00000"/>
                </a:solidFill>
              </a:rPr>
              <a:t>, por el contrario,</a:t>
            </a:r>
            <a:r>
              <a:rPr lang="es-ES" dirty="0" smtClean="0">
                <a:solidFill>
                  <a:srgbClr val="C00000"/>
                </a:solidFill>
              </a:rPr>
              <a:t> es muy conven</a:t>
            </a:r>
            <a:r>
              <a:rPr lang="es-ES" baseline="30000" dirty="0" smtClean="0">
                <a:solidFill>
                  <a:srgbClr val="C00000"/>
                </a:solidFill>
              </a:rPr>
              <a:t>te</a:t>
            </a:r>
            <a:r>
              <a:rPr lang="es-ES" dirty="0" smtClean="0">
                <a:solidFill>
                  <a:srgbClr val="C00000"/>
                </a:solidFill>
              </a:rPr>
              <a:t>. {14} su permanencia. [AMAH, doc. 11, 1844</a:t>
            </a:r>
            <a:r>
              <a:rPr lang="es-ES" dirty="0" smtClean="0">
                <a:solidFill>
                  <a:srgbClr val="C00000"/>
                </a:solidFill>
              </a:rPr>
              <a:t>].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(23) -{25} &lt;...&gt; la incompetencia </a:t>
            </a:r>
            <a:r>
              <a:rPr lang="es-ES" dirty="0" err="1" smtClean="0">
                <a:solidFill>
                  <a:srgbClr val="C00000"/>
                </a:solidFill>
              </a:rPr>
              <a:t>mia</a:t>
            </a:r>
            <a:r>
              <a:rPr lang="es-ES" dirty="0" smtClean="0">
                <a:solidFill>
                  <a:srgbClr val="C00000"/>
                </a:solidFill>
              </a:rPr>
              <a:t> en la materia, que</a:t>
            </a:r>
            <a:r>
              <a:rPr lang="es-ES" b="1" dirty="0" smtClean="0">
                <a:solidFill>
                  <a:srgbClr val="C00000"/>
                </a:solidFill>
              </a:rPr>
              <a:t>, no {26}obstante</a:t>
            </a:r>
            <a:r>
              <a:rPr lang="es-ES" dirty="0" smtClean="0">
                <a:solidFill>
                  <a:srgbClr val="C00000"/>
                </a:solidFill>
              </a:rPr>
              <a:t> creo conocer tan perfectamente como el que [h1v] {1} más, y que tan solo he podido aparecer como un </a:t>
            </a:r>
            <a:r>
              <a:rPr lang="es-ES" dirty="0" err="1" smtClean="0">
                <a:solidFill>
                  <a:srgbClr val="C00000"/>
                </a:solidFill>
              </a:rPr>
              <a:t>com</a:t>
            </a:r>
            <a:r>
              <a:rPr lang="es-ES" dirty="0" smtClean="0">
                <a:solidFill>
                  <a:srgbClr val="C00000"/>
                </a:solidFill>
              </a:rPr>
              <a:t>-{2}</a:t>
            </a:r>
            <a:r>
              <a:rPr lang="es-ES" dirty="0" err="1" smtClean="0">
                <a:solidFill>
                  <a:srgbClr val="C00000"/>
                </a:solidFill>
              </a:rPr>
              <a:t>pleto</a:t>
            </a:r>
            <a:r>
              <a:rPr lang="es-ES" dirty="0" smtClean="0">
                <a:solidFill>
                  <a:srgbClr val="C00000"/>
                </a:solidFill>
              </a:rPr>
              <a:t> profano por una manifiesta </a:t>
            </a:r>
            <a:r>
              <a:rPr lang="es-ES" dirty="0" err="1" smtClean="0">
                <a:solidFill>
                  <a:srgbClr val="C00000"/>
                </a:solidFill>
              </a:rPr>
              <a:t>intencion</a:t>
            </a:r>
            <a:r>
              <a:rPr lang="es-ES" dirty="0" smtClean="0">
                <a:solidFill>
                  <a:srgbClr val="C00000"/>
                </a:solidFill>
              </a:rPr>
              <a:t>. [AMAH, doc. 94, 1896</a:t>
            </a:r>
            <a:r>
              <a:rPr lang="es-ES" dirty="0" smtClean="0">
                <a:solidFill>
                  <a:srgbClr val="C00000"/>
                </a:solidFill>
              </a:rPr>
              <a:t>].</a:t>
            </a:r>
            <a:endParaRPr lang="es-ES" dirty="0" smtClean="0">
              <a:solidFill>
                <a:srgbClr val="C00000"/>
              </a:solidFill>
            </a:endParaRPr>
          </a:p>
          <a:p>
            <a:pPr algn="l"/>
            <a:endParaRPr lang="es-E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44015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424936" cy="597666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s-ES" dirty="0" smtClean="0">
                <a:solidFill>
                  <a:srgbClr val="C00000"/>
                </a:solidFill>
              </a:rPr>
              <a:t>(24) - {7} &lt;...&gt; por hallarse en {8} muy mal estado la </a:t>
            </a:r>
            <a:r>
              <a:rPr lang="es-ES" dirty="0" err="1" smtClean="0">
                <a:solidFill>
                  <a:srgbClr val="C00000"/>
                </a:solidFill>
              </a:rPr>
              <a:t>habitacion</a:t>
            </a:r>
            <a:r>
              <a:rPr lang="es-ES" dirty="0" smtClean="0">
                <a:solidFill>
                  <a:srgbClr val="C00000"/>
                </a:solidFill>
              </a:rPr>
              <a:t> y local </a:t>
            </a:r>
            <a:r>
              <a:rPr lang="es-ES" dirty="0" err="1" smtClean="0">
                <a:solidFill>
                  <a:srgbClr val="C00000"/>
                </a:solidFill>
              </a:rPr>
              <a:t>q</a:t>
            </a:r>
            <a:r>
              <a:rPr lang="es-ES" baseline="30000" dirty="0" err="1" smtClean="0">
                <a:solidFill>
                  <a:srgbClr val="C00000"/>
                </a:solidFill>
              </a:rPr>
              <a:t>e</a:t>
            </a:r>
            <a:r>
              <a:rPr lang="es-ES" dirty="0" smtClean="0">
                <a:solidFill>
                  <a:srgbClr val="C00000"/>
                </a:solidFill>
              </a:rPr>
              <a:t>. antes ocupaba</a:t>
            </a:r>
            <a:r>
              <a:rPr lang="es-ES" b="1" dirty="0" smtClean="0">
                <a:solidFill>
                  <a:srgbClr val="C00000"/>
                </a:solidFill>
              </a:rPr>
              <a:t>, {9} </a:t>
            </a:r>
            <a:r>
              <a:rPr lang="es-ES" b="1" dirty="0" err="1" smtClean="0">
                <a:solidFill>
                  <a:srgbClr val="C00000"/>
                </a:solidFill>
              </a:rPr>
              <a:t>enla</a:t>
            </a:r>
            <a:r>
              <a:rPr lang="es-ES" b="1" dirty="0" smtClean="0">
                <a:solidFill>
                  <a:srgbClr val="C00000"/>
                </a:solidFill>
              </a:rPr>
              <a:t> calle del Embudo, </a:t>
            </a:r>
            <a:r>
              <a:rPr lang="es-ES" dirty="0" smtClean="0">
                <a:solidFill>
                  <a:srgbClr val="C00000"/>
                </a:solidFill>
              </a:rPr>
              <a:t>ofreciéndose [AMAH, doc. 201, 1861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(25) -{4} &lt;...&gt; le están señalados por {5} </a:t>
            </a:r>
            <a:r>
              <a:rPr lang="es-ES" b="1" dirty="0" smtClean="0">
                <a:solidFill>
                  <a:srgbClr val="C00000"/>
                </a:solidFill>
              </a:rPr>
              <a:t>Reglamento, y son correspondientes</a:t>
            </a:r>
            <a:r>
              <a:rPr lang="es-ES" dirty="0" smtClean="0">
                <a:solidFill>
                  <a:srgbClr val="C00000"/>
                </a:solidFill>
              </a:rPr>
              <a:t> al presente año [AMAH, doc. 15, 1829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(26) -{7} &lt;...&gt; </a:t>
            </a:r>
            <a:r>
              <a:rPr lang="es-ES" dirty="0" err="1" smtClean="0">
                <a:solidFill>
                  <a:srgbClr val="C00000"/>
                </a:solidFill>
              </a:rPr>
              <a:t>care</a:t>
            </a:r>
            <a:r>
              <a:rPr lang="es-ES" dirty="0" smtClean="0">
                <a:solidFill>
                  <a:srgbClr val="C00000"/>
                </a:solidFill>
              </a:rPr>
              <a:t>{8}</a:t>
            </a:r>
            <a:r>
              <a:rPr lang="es-ES" dirty="0" err="1" smtClean="0">
                <a:solidFill>
                  <a:srgbClr val="C00000"/>
                </a:solidFill>
              </a:rPr>
              <a:t>cen</a:t>
            </a:r>
            <a:r>
              <a:rPr lang="es-ES" dirty="0" smtClean="0">
                <a:solidFill>
                  <a:srgbClr val="C00000"/>
                </a:solidFill>
              </a:rPr>
              <a:t> estas de la </a:t>
            </a:r>
            <a:r>
              <a:rPr lang="es-ES" dirty="0" err="1" smtClean="0">
                <a:solidFill>
                  <a:srgbClr val="C00000"/>
                </a:solidFill>
              </a:rPr>
              <a:t>educacion</a:t>
            </a:r>
            <a:r>
              <a:rPr lang="es-ES" dirty="0" smtClean="0">
                <a:solidFill>
                  <a:srgbClr val="C00000"/>
                </a:solidFill>
              </a:rPr>
              <a:t> moral y </a:t>
            </a:r>
            <a:r>
              <a:rPr lang="es-ES" dirty="0" err="1" smtClean="0">
                <a:solidFill>
                  <a:srgbClr val="C00000"/>
                </a:solidFill>
              </a:rPr>
              <a:t>reli</a:t>
            </a:r>
            <a:r>
              <a:rPr lang="es-ES" dirty="0" smtClean="0">
                <a:solidFill>
                  <a:srgbClr val="C00000"/>
                </a:solidFill>
              </a:rPr>
              <a:t>{9}</a:t>
            </a:r>
            <a:r>
              <a:rPr lang="es-ES" dirty="0" err="1" smtClean="0">
                <a:solidFill>
                  <a:srgbClr val="C00000"/>
                </a:solidFill>
              </a:rPr>
              <a:t>giosa</a:t>
            </a:r>
            <a:r>
              <a:rPr lang="es-ES" dirty="0" smtClean="0">
                <a:solidFill>
                  <a:srgbClr val="C00000"/>
                </a:solidFill>
              </a:rPr>
              <a:t>, tan necesaria para </a:t>
            </a:r>
            <a:r>
              <a:rPr lang="es-ES" b="1" dirty="0" smtClean="0">
                <a:solidFill>
                  <a:srgbClr val="C00000"/>
                </a:solidFill>
              </a:rPr>
              <a:t>formar el {10} </a:t>
            </a:r>
            <a:r>
              <a:rPr lang="es-ES" b="1" dirty="0" err="1" smtClean="0">
                <a:solidFill>
                  <a:srgbClr val="C00000"/>
                </a:solidFill>
              </a:rPr>
              <a:t>corazon</a:t>
            </a:r>
            <a:r>
              <a:rPr lang="es-ES" b="1" dirty="0" smtClean="0">
                <a:solidFill>
                  <a:srgbClr val="C00000"/>
                </a:solidFill>
              </a:rPr>
              <a:t> de una niña, y modificar las {11} malas costumbres</a:t>
            </a:r>
            <a:r>
              <a:rPr lang="es-ES" dirty="0" smtClean="0">
                <a:solidFill>
                  <a:srgbClr val="C00000"/>
                </a:solidFill>
              </a:rPr>
              <a:t> que por desgracia, hoy {12} </a:t>
            </a:r>
            <a:r>
              <a:rPr lang="es-ES" dirty="0" err="1" smtClean="0">
                <a:solidFill>
                  <a:srgbClr val="C00000"/>
                </a:solidFill>
              </a:rPr>
              <a:t>reynan</a:t>
            </a:r>
            <a:r>
              <a:rPr lang="es-ES" dirty="0" smtClean="0">
                <a:solidFill>
                  <a:srgbClr val="C00000"/>
                </a:solidFill>
              </a:rPr>
              <a:t> en la sociedad; [AMAH, doc. 237, 1875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(27) - {4} &lt;...&gt; </a:t>
            </a:r>
            <a:r>
              <a:rPr lang="es-ES" b="1" dirty="0" err="1" smtClean="0">
                <a:solidFill>
                  <a:srgbClr val="C00000"/>
                </a:solidFill>
              </a:rPr>
              <a:t>transeuntes</a:t>
            </a:r>
            <a:r>
              <a:rPr lang="es-ES" b="1" dirty="0" smtClean="0">
                <a:solidFill>
                  <a:srgbClr val="C00000"/>
                </a:solidFill>
              </a:rPr>
              <a:t>, y </a:t>
            </a:r>
            <a:r>
              <a:rPr lang="es-ES" b="1" dirty="0" err="1" smtClean="0">
                <a:solidFill>
                  <a:srgbClr val="C00000"/>
                </a:solidFill>
              </a:rPr>
              <a:t>estan</a:t>
            </a:r>
            <a:r>
              <a:rPr lang="es-ES" b="1" dirty="0" smtClean="0">
                <a:solidFill>
                  <a:srgbClr val="C00000"/>
                </a:solidFill>
              </a:rPr>
              <a:t>-{5}</a:t>
            </a:r>
            <a:r>
              <a:rPr lang="es-ES" b="1" dirty="0" err="1" smtClean="0">
                <a:solidFill>
                  <a:srgbClr val="C00000"/>
                </a:solidFill>
              </a:rPr>
              <a:t>tes</a:t>
            </a:r>
            <a:r>
              <a:rPr lang="es-ES" dirty="0" smtClean="0">
                <a:solidFill>
                  <a:srgbClr val="C00000"/>
                </a:solidFill>
              </a:rPr>
              <a:t> [AMAH, doc. 12, 1834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  <a:endParaRPr lang="es-ES" dirty="0" smtClean="0">
              <a:solidFill>
                <a:srgbClr val="C00000"/>
              </a:solidFill>
            </a:endParaRPr>
          </a:p>
          <a:p>
            <a:pPr algn="l"/>
            <a:endParaRPr lang="es-ES" b="1" u="sng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44015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992888" cy="532859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ES" dirty="0" smtClean="0">
                <a:solidFill>
                  <a:srgbClr val="C00000"/>
                </a:solidFill>
              </a:rPr>
              <a:t>(28) -{8} &lt;...&gt; si bien </a:t>
            </a:r>
            <a:r>
              <a:rPr lang="es-ES" b="1" dirty="0" smtClean="0">
                <a:solidFill>
                  <a:srgbClr val="C00000"/>
                </a:solidFill>
              </a:rPr>
              <a:t>es cierto, {9} que carece de la de no hallarse muy al corriente </a:t>
            </a:r>
            <a:r>
              <a:rPr lang="es-ES" b="1" dirty="0" err="1" smtClean="0">
                <a:solidFill>
                  <a:srgbClr val="C00000"/>
                </a:solidFill>
              </a:rPr>
              <a:t>enla</a:t>
            </a:r>
            <a:r>
              <a:rPr lang="es-ES" b="1" dirty="0" smtClean="0">
                <a:solidFill>
                  <a:srgbClr val="C00000"/>
                </a:solidFill>
              </a:rPr>
              <a:t> {10} de lectura y escritura</a:t>
            </a:r>
            <a:r>
              <a:rPr lang="es-ES" dirty="0" smtClean="0">
                <a:solidFill>
                  <a:srgbClr val="C00000"/>
                </a:solidFill>
              </a:rPr>
              <a:t> {AMAH, doc. 21, 1854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(29) -{2} Las Señoras que subscriben vecinas de {3} esta </a:t>
            </a:r>
            <a:r>
              <a:rPr lang="es-ES" dirty="0" err="1" smtClean="0">
                <a:solidFill>
                  <a:srgbClr val="C00000"/>
                </a:solidFill>
              </a:rPr>
              <a:t>poblacion</a:t>
            </a:r>
            <a:r>
              <a:rPr lang="es-ES" dirty="0" smtClean="0">
                <a:solidFill>
                  <a:srgbClr val="C00000"/>
                </a:solidFill>
              </a:rPr>
              <a:t> á V.S.Y. con el debido {4} </a:t>
            </a:r>
            <a:r>
              <a:rPr lang="es-ES" dirty="0" err="1" smtClean="0">
                <a:solidFill>
                  <a:srgbClr val="C00000"/>
                </a:solidFill>
              </a:rPr>
              <a:t>repeto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b="1" dirty="0" err="1" smtClean="0">
                <a:solidFill>
                  <a:srgbClr val="C00000"/>
                </a:solidFill>
              </a:rPr>
              <a:t>esponen</a:t>
            </a:r>
            <a:r>
              <a:rPr lang="es-ES" b="1" dirty="0" smtClean="0">
                <a:solidFill>
                  <a:srgbClr val="C00000"/>
                </a:solidFill>
              </a:rPr>
              <a:t>, que</a:t>
            </a:r>
            <a:r>
              <a:rPr lang="es-ES" dirty="0" smtClean="0">
                <a:solidFill>
                  <a:srgbClr val="C00000"/>
                </a:solidFill>
              </a:rPr>
              <a:t> viendo con profundo {5} dolor que por falta de un asilo de re{6}</a:t>
            </a:r>
            <a:r>
              <a:rPr lang="es-ES" dirty="0" err="1" smtClean="0">
                <a:solidFill>
                  <a:srgbClr val="C00000"/>
                </a:solidFill>
              </a:rPr>
              <a:t>cogimiento</a:t>
            </a:r>
            <a:r>
              <a:rPr lang="es-ES" dirty="0" smtClean="0">
                <a:solidFill>
                  <a:srgbClr val="C00000"/>
                </a:solidFill>
              </a:rPr>
              <a:t> y enseñanza para las hijas {7} de las clases jornaleras y pobres, </a:t>
            </a:r>
            <a:r>
              <a:rPr lang="es-ES" dirty="0" err="1" smtClean="0">
                <a:solidFill>
                  <a:srgbClr val="C00000"/>
                </a:solidFill>
              </a:rPr>
              <a:t>care</a:t>
            </a:r>
            <a:r>
              <a:rPr lang="es-ES" dirty="0" smtClean="0">
                <a:solidFill>
                  <a:srgbClr val="C00000"/>
                </a:solidFill>
              </a:rPr>
              <a:t>{8}</a:t>
            </a:r>
            <a:r>
              <a:rPr lang="es-ES" dirty="0" err="1" smtClean="0">
                <a:solidFill>
                  <a:srgbClr val="C00000"/>
                </a:solidFill>
              </a:rPr>
              <a:t>cen</a:t>
            </a:r>
            <a:r>
              <a:rPr lang="es-ES" dirty="0" smtClean="0">
                <a:solidFill>
                  <a:srgbClr val="C00000"/>
                </a:solidFill>
              </a:rPr>
              <a:t> estas de la </a:t>
            </a:r>
            <a:r>
              <a:rPr lang="es-ES" dirty="0" err="1" smtClean="0">
                <a:solidFill>
                  <a:srgbClr val="C00000"/>
                </a:solidFill>
              </a:rPr>
              <a:t>educacion</a:t>
            </a:r>
            <a:r>
              <a:rPr lang="es-ES" dirty="0" smtClean="0">
                <a:solidFill>
                  <a:srgbClr val="C00000"/>
                </a:solidFill>
              </a:rPr>
              <a:t> moral y </a:t>
            </a:r>
            <a:r>
              <a:rPr lang="es-ES" dirty="0" err="1" smtClean="0">
                <a:solidFill>
                  <a:srgbClr val="C00000"/>
                </a:solidFill>
              </a:rPr>
              <a:t>reli</a:t>
            </a:r>
            <a:r>
              <a:rPr lang="es-ES" dirty="0" smtClean="0">
                <a:solidFill>
                  <a:srgbClr val="C00000"/>
                </a:solidFill>
              </a:rPr>
              <a:t>{9}</a:t>
            </a:r>
            <a:r>
              <a:rPr lang="es-ES" dirty="0" err="1" smtClean="0">
                <a:solidFill>
                  <a:srgbClr val="C00000"/>
                </a:solidFill>
              </a:rPr>
              <a:t>giosa</a:t>
            </a:r>
            <a:r>
              <a:rPr lang="es-ES" dirty="0" smtClean="0">
                <a:solidFill>
                  <a:srgbClr val="C00000"/>
                </a:solidFill>
              </a:rPr>
              <a:t> [AMAH, doc. 237, 1875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  <a:endParaRPr lang="es-ES" dirty="0" smtClean="0">
              <a:solidFill>
                <a:srgbClr val="C00000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44015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8424936" cy="597666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s-ES" dirty="0" smtClean="0">
                <a:solidFill>
                  <a:srgbClr val="C00000"/>
                </a:solidFill>
              </a:rPr>
              <a:t>(30) -{4} Dios guarde á V.S.Y. muchos {5} años. Alcalá de Henares Julio {6} </a:t>
            </a:r>
            <a:r>
              <a:rPr lang="es-ES" b="1" dirty="0" smtClean="0">
                <a:solidFill>
                  <a:srgbClr val="C00000"/>
                </a:solidFill>
              </a:rPr>
              <a:t>19 de 1875.</a:t>
            </a:r>
            <a:r>
              <a:rPr lang="es-ES" dirty="0" smtClean="0">
                <a:solidFill>
                  <a:srgbClr val="C00000"/>
                </a:solidFill>
              </a:rPr>
              <a:t> [AMAH, doc. 237, 1875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(31) -{1} Muy Señor </a:t>
            </a:r>
            <a:r>
              <a:rPr lang="es-ES" dirty="0" err="1" smtClean="0">
                <a:solidFill>
                  <a:srgbClr val="C00000"/>
                </a:solidFill>
              </a:rPr>
              <a:t>mio</a:t>
            </a:r>
            <a:r>
              <a:rPr lang="es-ES" dirty="0" smtClean="0">
                <a:solidFill>
                  <a:srgbClr val="C00000"/>
                </a:solidFill>
              </a:rPr>
              <a:t>: Luego {2} que V. me hizo la </a:t>
            </a:r>
            <a:r>
              <a:rPr lang="es-ES" dirty="0" err="1" smtClean="0">
                <a:solidFill>
                  <a:srgbClr val="C00000"/>
                </a:solidFill>
              </a:rPr>
              <a:t>honrra</a:t>
            </a:r>
            <a:r>
              <a:rPr lang="es-ES" dirty="0" smtClean="0">
                <a:solidFill>
                  <a:srgbClr val="C00000"/>
                </a:solidFill>
              </a:rPr>
              <a:t> {3} de nombrarme por Teniente {4} Corregidor; </a:t>
            </a:r>
            <a:r>
              <a:rPr lang="es-ES" dirty="0" err="1" smtClean="0">
                <a:solidFill>
                  <a:srgbClr val="C00000"/>
                </a:solidFill>
              </a:rPr>
              <a:t>comprobè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justamen</a:t>
            </a:r>
            <a:r>
              <a:rPr lang="es-ES" dirty="0" smtClean="0">
                <a:solidFill>
                  <a:srgbClr val="C00000"/>
                </a:solidFill>
              </a:rPr>
              <a:t>-{5}te los obsequios que en honor {6} de mi persona </a:t>
            </a:r>
            <a:r>
              <a:rPr lang="es-ES" dirty="0" err="1" smtClean="0">
                <a:solidFill>
                  <a:srgbClr val="C00000"/>
                </a:solidFill>
              </a:rPr>
              <a:t>mereci</a:t>
            </a:r>
            <a:r>
              <a:rPr lang="es-ES" dirty="0" smtClean="0">
                <a:solidFill>
                  <a:srgbClr val="C00000"/>
                </a:solidFill>
              </a:rPr>
              <a:t> de su {7} confianza </a:t>
            </a:r>
            <a:r>
              <a:rPr lang="es-ES" b="1" dirty="0" smtClean="0">
                <a:solidFill>
                  <a:srgbClr val="C00000"/>
                </a:solidFill>
              </a:rPr>
              <a:t>con la </a:t>
            </a:r>
            <a:r>
              <a:rPr lang="es-ES" b="1" dirty="0" err="1" smtClean="0">
                <a:solidFill>
                  <a:srgbClr val="C00000"/>
                </a:solidFill>
              </a:rPr>
              <a:t>aceptacion</a:t>
            </a:r>
            <a:r>
              <a:rPr lang="es-ES" b="1" dirty="0" smtClean="0">
                <a:solidFill>
                  <a:srgbClr val="C00000"/>
                </a:solidFill>
              </a:rPr>
              <a:t> {8} del </a:t>
            </a:r>
            <a:r>
              <a:rPr lang="es-ES" b="1" dirty="0" err="1" smtClean="0">
                <a:solidFill>
                  <a:srgbClr val="C00000"/>
                </a:solidFill>
              </a:rPr>
              <a:t>empléo</a:t>
            </a:r>
            <a:r>
              <a:rPr lang="es-ES" b="1" dirty="0" smtClean="0">
                <a:solidFill>
                  <a:srgbClr val="C00000"/>
                </a:solidFill>
              </a:rPr>
              <a:t>.</a:t>
            </a:r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b="1" dirty="0" smtClean="0">
                <a:solidFill>
                  <a:srgbClr val="C00000"/>
                </a:solidFill>
              </a:rPr>
              <a:t>	{</a:t>
            </a:r>
            <a:r>
              <a:rPr lang="es-ES" b="1" dirty="0" smtClean="0">
                <a:solidFill>
                  <a:srgbClr val="C00000"/>
                </a:solidFill>
              </a:rPr>
              <a:t>9} Si en el momento </a:t>
            </a:r>
            <a:r>
              <a:rPr lang="es-ES" dirty="0" smtClean="0">
                <a:solidFill>
                  <a:srgbClr val="C00000"/>
                </a:solidFill>
              </a:rPr>
              <a:t>en que fui {10} sabedor de su decidida voluntad {11} me </a:t>
            </a:r>
            <a:r>
              <a:rPr lang="es-ES" dirty="0" err="1" smtClean="0">
                <a:solidFill>
                  <a:srgbClr val="C00000"/>
                </a:solidFill>
              </a:rPr>
              <a:t>huviera</a:t>
            </a:r>
            <a:r>
              <a:rPr lang="es-ES" dirty="0" smtClean="0">
                <a:solidFill>
                  <a:srgbClr val="C00000"/>
                </a:solidFill>
              </a:rPr>
              <a:t> auxiliado de las </a:t>
            </a:r>
            <a:r>
              <a:rPr lang="es-ES" dirty="0" err="1" smtClean="0">
                <a:solidFill>
                  <a:srgbClr val="C00000"/>
                </a:solidFill>
              </a:rPr>
              <a:t>po</a:t>
            </a:r>
            <a:r>
              <a:rPr lang="es-ES" dirty="0" smtClean="0">
                <a:solidFill>
                  <a:srgbClr val="C00000"/>
                </a:solidFill>
              </a:rPr>
              <a:t>-{12}</a:t>
            </a:r>
            <a:r>
              <a:rPr lang="es-ES" dirty="0" err="1" smtClean="0">
                <a:solidFill>
                  <a:srgbClr val="C00000"/>
                </a:solidFill>
              </a:rPr>
              <a:t>derosas</a:t>
            </a:r>
            <a:r>
              <a:rPr lang="es-ES" dirty="0" smtClean="0">
                <a:solidFill>
                  <a:srgbClr val="C00000"/>
                </a:solidFill>
              </a:rPr>
              <a:t> causas &lt;...&gt; [AMAH, doc. 18, 1803]</a:t>
            </a: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 </a:t>
            </a: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(32) -{28} en medio de sus privaciones y achaques, </a:t>
            </a:r>
            <a:r>
              <a:rPr lang="es-ES" dirty="0" err="1" smtClean="0">
                <a:solidFill>
                  <a:srgbClr val="C00000"/>
                </a:solidFill>
              </a:rPr>
              <a:t>ense</a:t>
            </a:r>
            <a:r>
              <a:rPr lang="es-ES" dirty="0" smtClean="0">
                <a:solidFill>
                  <a:srgbClr val="C00000"/>
                </a:solidFill>
              </a:rPr>
              <a:t>-{29}</a:t>
            </a:r>
            <a:r>
              <a:rPr lang="es-ES" dirty="0" err="1" smtClean="0">
                <a:solidFill>
                  <a:srgbClr val="C00000"/>
                </a:solidFill>
              </a:rPr>
              <a:t>ñan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gratuitam</a:t>
            </a:r>
            <a:r>
              <a:rPr lang="es-ES" baseline="30000" dirty="0" err="1" smtClean="0">
                <a:solidFill>
                  <a:srgbClr val="C00000"/>
                </a:solidFill>
              </a:rPr>
              <a:t>te</a:t>
            </a:r>
            <a:r>
              <a:rPr lang="es-ES" dirty="0" smtClean="0">
                <a:solidFill>
                  <a:srgbClr val="C00000"/>
                </a:solidFill>
              </a:rPr>
              <a:t>. á mas de treinta Niñas {30} pobres las labores dela primera edad que {31} </a:t>
            </a:r>
            <a:r>
              <a:rPr lang="es-ES" dirty="0" err="1" smtClean="0">
                <a:solidFill>
                  <a:srgbClr val="C00000"/>
                </a:solidFill>
              </a:rPr>
              <a:t>quizas</a:t>
            </a:r>
            <a:r>
              <a:rPr lang="es-ES" dirty="0" smtClean="0">
                <a:solidFill>
                  <a:srgbClr val="C00000"/>
                </a:solidFill>
              </a:rPr>
              <a:t> se </a:t>
            </a:r>
            <a:r>
              <a:rPr lang="es-ES" dirty="0" err="1" smtClean="0">
                <a:solidFill>
                  <a:srgbClr val="C00000"/>
                </a:solidFill>
              </a:rPr>
              <a:t>verian</a:t>
            </a:r>
            <a:r>
              <a:rPr lang="es-ES" dirty="0" smtClean="0">
                <a:solidFill>
                  <a:srgbClr val="C00000"/>
                </a:solidFill>
              </a:rPr>
              <a:t> privadas de esta </a:t>
            </a:r>
            <a:r>
              <a:rPr lang="es-ES" dirty="0" err="1" smtClean="0">
                <a:solidFill>
                  <a:srgbClr val="C00000"/>
                </a:solidFill>
              </a:rPr>
              <a:t>instruccion</a:t>
            </a:r>
            <a:r>
              <a:rPr lang="es-ES" dirty="0" smtClean="0">
                <a:solidFill>
                  <a:srgbClr val="C00000"/>
                </a:solidFill>
              </a:rPr>
              <a:t> {32} </a:t>
            </a:r>
            <a:r>
              <a:rPr lang="es-ES" b="1" dirty="0" smtClean="0">
                <a:solidFill>
                  <a:srgbClr val="C00000"/>
                </a:solidFill>
              </a:rPr>
              <a:t>á no ser por esta.</a:t>
            </a:r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b="1" dirty="0" smtClean="0">
                <a:solidFill>
                  <a:srgbClr val="C00000"/>
                </a:solidFill>
              </a:rPr>
              <a:t>	{</a:t>
            </a:r>
            <a:r>
              <a:rPr lang="es-ES" b="1" dirty="0" smtClean="0">
                <a:solidFill>
                  <a:srgbClr val="C00000"/>
                </a:solidFill>
              </a:rPr>
              <a:t>33} Es cuanto </a:t>
            </a:r>
            <a:r>
              <a:rPr lang="es-ES" b="1" dirty="0" err="1" smtClean="0">
                <a:solidFill>
                  <a:srgbClr val="C00000"/>
                </a:solidFill>
              </a:rPr>
              <a:t>cren</a:t>
            </a:r>
            <a:r>
              <a:rPr lang="es-ES" b="1" dirty="0" smtClean="0">
                <a:solidFill>
                  <a:srgbClr val="C00000"/>
                </a:solidFill>
              </a:rPr>
              <a:t> deber decir</a:t>
            </a:r>
            <a:r>
              <a:rPr lang="es-ES" dirty="0" smtClean="0">
                <a:solidFill>
                  <a:srgbClr val="C00000"/>
                </a:solidFill>
              </a:rPr>
              <a:t> á V. S. S. los {34} que suscriben para que si lo juzgan oportuno {35} selo manifiesten al Sr </a:t>
            </a:r>
            <a:r>
              <a:rPr lang="es-ES" dirty="0" err="1" smtClean="0">
                <a:solidFill>
                  <a:srgbClr val="C00000"/>
                </a:solidFill>
              </a:rPr>
              <a:t>Gefe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Sup</a:t>
            </a:r>
            <a:r>
              <a:rPr lang="es-ES" baseline="30000" dirty="0" err="1" smtClean="0">
                <a:solidFill>
                  <a:srgbClr val="C00000"/>
                </a:solidFill>
              </a:rPr>
              <a:t>or</a:t>
            </a:r>
            <a:r>
              <a:rPr lang="es-ES" dirty="0" smtClean="0">
                <a:solidFill>
                  <a:srgbClr val="C00000"/>
                </a:solidFill>
              </a:rPr>
              <a:t>. </a:t>
            </a:r>
            <a:r>
              <a:rPr lang="es-ES" dirty="0" err="1" smtClean="0">
                <a:solidFill>
                  <a:srgbClr val="C00000"/>
                </a:solidFill>
              </a:rPr>
              <a:t>Politico</a:t>
            </a:r>
            <a:r>
              <a:rPr lang="es-ES" dirty="0" smtClean="0">
                <a:solidFill>
                  <a:srgbClr val="C00000"/>
                </a:solidFill>
              </a:rPr>
              <a:t> &lt;...&gt; [AMAH, doc. 11, 1844]</a:t>
            </a:r>
          </a:p>
          <a:p>
            <a:pPr algn="l"/>
            <a:endParaRPr lang="es-E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784976" cy="68580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s-ES" dirty="0" smtClean="0">
                <a:solidFill>
                  <a:srgbClr val="C00000"/>
                </a:solidFill>
              </a:rPr>
              <a:t>(35) -{17} &lt;...&gt; mas en el </a:t>
            </a:r>
            <a:r>
              <a:rPr lang="es-ES" dirty="0" err="1" smtClean="0">
                <a:solidFill>
                  <a:srgbClr val="C00000"/>
                </a:solidFill>
              </a:rPr>
              <a:t>dia</a:t>
            </a:r>
            <a:r>
              <a:rPr lang="es-ES" dirty="0" smtClean="0">
                <a:solidFill>
                  <a:srgbClr val="C00000"/>
                </a:solidFill>
              </a:rPr>
              <a:t> me juzgo {18} </a:t>
            </a:r>
            <a:r>
              <a:rPr lang="es-ES" dirty="0" err="1" smtClean="0">
                <a:solidFill>
                  <a:srgbClr val="C00000"/>
                </a:solidFill>
              </a:rPr>
              <a:t>esento</a:t>
            </a:r>
            <a:r>
              <a:rPr lang="es-ES" dirty="0" smtClean="0">
                <a:solidFill>
                  <a:srgbClr val="C00000"/>
                </a:solidFill>
              </a:rPr>
              <a:t> de semejantes recelos, {19} mediante à </a:t>
            </a:r>
            <a:r>
              <a:rPr lang="es-ES" dirty="0" err="1" smtClean="0">
                <a:solidFill>
                  <a:srgbClr val="C00000"/>
                </a:solidFill>
              </a:rPr>
              <a:t>haverlas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mani</a:t>
            </a:r>
            <a:r>
              <a:rPr lang="es-ES" dirty="0" smtClean="0">
                <a:solidFill>
                  <a:srgbClr val="C00000"/>
                </a:solidFill>
              </a:rPr>
              <a:t>-{20}</a:t>
            </a:r>
            <a:r>
              <a:rPr lang="es-ES" dirty="0" err="1" smtClean="0">
                <a:solidFill>
                  <a:srgbClr val="C00000"/>
                </a:solidFill>
              </a:rPr>
              <a:t>festado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àV</a:t>
            </a:r>
            <a:r>
              <a:rPr lang="es-ES" dirty="0" smtClean="0">
                <a:solidFill>
                  <a:srgbClr val="C00000"/>
                </a:solidFill>
              </a:rPr>
              <a:t>. </a:t>
            </a:r>
            <a:r>
              <a:rPr lang="es-ES" b="1" dirty="0" smtClean="0">
                <a:solidFill>
                  <a:srgbClr val="C00000"/>
                </a:solidFill>
              </a:rPr>
              <a:t>con la mayor {21} franqueza. </a:t>
            </a:r>
            <a:r>
              <a:rPr lang="es-ES" b="1" dirty="0" err="1" smtClean="0">
                <a:solidFill>
                  <a:srgbClr val="C00000"/>
                </a:solidFill>
              </a:rPr>
              <a:t>Salbo</a:t>
            </a:r>
            <a:r>
              <a:rPr lang="es-ES" b="1" dirty="0" smtClean="0">
                <a:solidFill>
                  <a:srgbClr val="C00000"/>
                </a:solidFill>
              </a:rPr>
              <a:t> ya de </a:t>
            </a:r>
            <a:r>
              <a:rPr lang="es-ES" b="1" dirty="0" err="1" smtClean="0">
                <a:solidFill>
                  <a:srgbClr val="C00000"/>
                </a:solidFill>
              </a:rPr>
              <a:t>ta</a:t>
            </a:r>
            <a:r>
              <a:rPr lang="es-ES" b="1" dirty="0" smtClean="0">
                <a:solidFill>
                  <a:srgbClr val="C00000"/>
                </a:solidFill>
              </a:rPr>
              <a:t>-{22}les ideas</a:t>
            </a:r>
            <a:r>
              <a:rPr lang="es-ES" dirty="0" smtClean="0">
                <a:solidFill>
                  <a:srgbClr val="C00000"/>
                </a:solidFill>
              </a:rPr>
              <a:t>, y subsistiendo en {23} la actualidad los mismos {24} motivos y causas que ten-{25}</a:t>
            </a:r>
            <a:r>
              <a:rPr lang="es-ES" dirty="0" err="1" smtClean="0">
                <a:solidFill>
                  <a:srgbClr val="C00000"/>
                </a:solidFill>
              </a:rPr>
              <a:t>go</a:t>
            </a:r>
            <a:r>
              <a:rPr lang="es-ES" dirty="0" smtClean="0">
                <a:solidFill>
                  <a:srgbClr val="C00000"/>
                </a:solidFill>
              </a:rPr>
              <a:t> manifestadas, espero {26} sean atendidas y sirvan {27} de </a:t>
            </a:r>
            <a:r>
              <a:rPr lang="es-ES" dirty="0" err="1" smtClean="0">
                <a:solidFill>
                  <a:srgbClr val="C00000"/>
                </a:solidFill>
              </a:rPr>
              <a:t>pabulo</a:t>
            </a:r>
            <a:r>
              <a:rPr lang="es-ES" dirty="0" smtClean="0">
                <a:solidFill>
                  <a:srgbClr val="C00000"/>
                </a:solidFill>
              </a:rPr>
              <a:t> à V. para </a:t>
            </a:r>
            <a:r>
              <a:rPr lang="es-ES" dirty="0" err="1" smtClean="0">
                <a:solidFill>
                  <a:srgbClr val="C00000"/>
                </a:solidFill>
              </a:rPr>
              <a:t>conti</a:t>
            </a:r>
            <a:r>
              <a:rPr lang="es-ES" dirty="0" smtClean="0">
                <a:solidFill>
                  <a:srgbClr val="C00000"/>
                </a:solidFill>
              </a:rPr>
              <a:t>-{28}</a:t>
            </a:r>
            <a:r>
              <a:rPr lang="es-ES" dirty="0" err="1" smtClean="0">
                <a:solidFill>
                  <a:srgbClr val="C00000"/>
                </a:solidFill>
              </a:rPr>
              <a:t>nuar</a:t>
            </a:r>
            <a:r>
              <a:rPr lang="es-ES" dirty="0" smtClean="0">
                <a:solidFill>
                  <a:srgbClr val="C00000"/>
                </a:solidFill>
              </a:rPr>
              <a:t> en </a:t>
            </a:r>
            <a:r>
              <a:rPr lang="es-ES" dirty="0" err="1" smtClean="0">
                <a:solidFill>
                  <a:srgbClr val="C00000"/>
                </a:solidFill>
              </a:rPr>
              <a:t>honrrarme</a:t>
            </a:r>
            <a:r>
              <a:rPr lang="es-ES" dirty="0" smtClean="0">
                <a:solidFill>
                  <a:srgbClr val="C00000"/>
                </a:solidFill>
              </a:rPr>
              <a:t> &lt;...&gt; [AMAH, doc. 18, 1803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</a:t>
            </a:r>
            <a:r>
              <a:rPr lang="es-ES" dirty="0" smtClean="0">
                <a:solidFill>
                  <a:srgbClr val="C00000"/>
                </a:solidFill>
              </a:rPr>
              <a:t>36) - {6} lo que noticio á V. </a:t>
            </a:r>
            <a:r>
              <a:rPr lang="es-ES" dirty="0" err="1" smtClean="0">
                <a:solidFill>
                  <a:srgbClr val="C00000"/>
                </a:solidFill>
              </a:rPr>
              <a:t>p</a:t>
            </a:r>
            <a:r>
              <a:rPr lang="es-ES" baseline="30000" dirty="0" err="1" smtClean="0">
                <a:solidFill>
                  <a:srgbClr val="C00000"/>
                </a:solidFill>
              </a:rPr>
              <a:t>a</a:t>
            </a:r>
            <a:r>
              <a:rPr lang="es-ES" dirty="0" smtClean="0">
                <a:solidFill>
                  <a:srgbClr val="C00000"/>
                </a:solidFill>
              </a:rPr>
              <a:t>. su </a:t>
            </a:r>
            <a:r>
              <a:rPr lang="es-ES" dirty="0" err="1" smtClean="0">
                <a:solidFill>
                  <a:srgbClr val="C00000"/>
                </a:solidFill>
              </a:rPr>
              <a:t>conocim</a:t>
            </a:r>
            <a:r>
              <a:rPr lang="es-ES" baseline="30000" dirty="0" err="1" smtClean="0">
                <a:solidFill>
                  <a:srgbClr val="C00000"/>
                </a:solidFill>
              </a:rPr>
              <a:t>to</a:t>
            </a:r>
            <a:r>
              <a:rPr lang="es-ES" dirty="0" smtClean="0">
                <a:solidFill>
                  <a:srgbClr val="C00000"/>
                </a:solidFill>
              </a:rPr>
              <a:t>. {7} y el de esos Sres., sintiendo dar {8} á V. tan mala nueva como me {9} </a:t>
            </a:r>
            <a:r>
              <a:rPr lang="es-ES" dirty="0" err="1" smtClean="0">
                <a:solidFill>
                  <a:srgbClr val="C00000"/>
                </a:solidFill>
              </a:rPr>
              <a:t>alegraria</a:t>
            </a:r>
            <a:r>
              <a:rPr lang="es-ES" dirty="0" smtClean="0">
                <a:solidFill>
                  <a:srgbClr val="C00000"/>
                </a:solidFill>
              </a:rPr>
              <a:t> que fuese tan </a:t>
            </a:r>
            <a:r>
              <a:rPr lang="es-ES" dirty="0" err="1" smtClean="0">
                <a:solidFill>
                  <a:srgbClr val="C00000"/>
                </a:solidFill>
              </a:rPr>
              <a:t>lisonge</a:t>
            </a:r>
            <a:r>
              <a:rPr lang="es-ES" dirty="0" smtClean="0">
                <a:solidFill>
                  <a:srgbClr val="C00000"/>
                </a:solidFill>
              </a:rPr>
              <a:t>-{10}</a:t>
            </a:r>
            <a:r>
              <a:rPr lang="es-ES" dirty="0" err="1" smtClean="0">
                <a:solidFill>
                  <a:srgbClr val="C00000"/>
                </a:solidFill>
              </a:rPr>
              <a:t>ra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b="1" dirty="0" smtClean="0">
                <a:solidFill>
                  <a:srgbClr val="C00000"/>
                </a:solidFill>
              </a:rPr>
              <a:t>cual yo apetezco. Con lo </a:t>
            </a:r>
            <a:r>
              <a:rPr lang="es-ES" b="1" dirty="0" err="1" smtClean="0">
                <a:solidFill>
                  <a:srgbClr val="C00000"/>
                </a:solidFill>
              </a:rPr>
              <a:t>dho</a:t>
            </a:r>
            <a:r>
              <a:rPr lang="es-ES" b="1" dirty="0" smtClean="0">
                <a:solidFill>
                  <a:srgbClr val="C00000"/>
                </a:solidFill>
              </a:rPr>
              <a:t>.</a:t>
            </a:r>
            <a:r>
              <a:rPr lang="es-ES" dirty="0" smtClean="0">
                <a:solidFill>
                  <a:srgbClr val="C00000"/>
                </a:solidFill>
              </a:rPr>
              <a:t> {11} deja contestada la </a:t>
            </a:r>
            <a:r>
              <a:rPr lang="es-ES" dirty="0" err="1" smtClean="0">
                <a:solidFill>
                  <a:srgbClr val="C00000"/>
                </a:solidFill>
              </a:rPr>
              <a:t>ap</a:t>
            </a:r>
            <a:r>
              <a:rPr lang="es-ES" baseline="30000" dirty="0" err="1" smtClean="0">
                <a:solidFill>
                  <a:srgbClr val="C00000"/>
                </a:solidFill>
              </a:rPr>
              <a:t>e</a:t>
            </a:r>
            <a:r>
              <a:rPr lang="es-ES" dirty="0" smtClean="0">
                <a:solidFill>
                  <a:srgbClr val="C00000"/>
                </a:solidFill>
              </a:rPr>
              <a:t>. de V. 12 </a:t>
            </a:r>
            <a:r>
              <a:rPr lang="es-ES" dirty="0" err="1" smtClean="0">
                <a:solidFill>
                  <a:srgbClr val="C00000"/>
                </a:solidFill>
              </a:rPr>
              <a:t>corr</a:t>
            </a:r>
            <a:r>
              <a:rPr lang="es-ES" baseline="30000" dirty="0" err="1" smtClean="0">
                <a:solidFill>
                  <a:srgbClr val="C00000"/>
                </a:solidFill>
              </a:rPr>
              <a:t>te</a:t>
            </a:r>
            <a:r>
              <a:rPr lang="es-ES" dirty="0" smtClean="0">
                <a:solidFill>
                  <a:srgbClr val="C00000"/>
                </a:solidFill>
              </a:rPr>
              <a:t>. su {12} afmo. s. s. q. s. m. b. [AMAH, doc. 13, 1825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(37) - &lt;...&gt; que sin duda se {23} </a:t>
            </a:r>
            <a:r>
              <a:rPr lang="es-ES" dirty="0" err="1" smtClean="0">
                <a:solidFill>
                  <a:srgbClr val="C00000"/>
                </a:solidFill>
              </a:rPr>
              <a:t>padecio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equivocacion</a:t>
            </a:r>
            <a:r>
              <a:rPr lang="es-ES" dirty="0" smtClean="0">
                <a:solidFill>
                  <a:srgbClr val="C00000"/>
                </a:solidFill>
              </a:rPr>
              <a:t> al {24} </a:t>
            </a:r>
            <a:r>
              <a:rPr lang="es-ES" dirty="0" err="1" smtClean="0">
                <a:solidFill>
                  <a:srgbClr val="C00000"/>
                </a:solidFill>
              </a:rPr>
              <a:t>estender</a:t>
            </a:r>
            <a:r>
              <a:rPr lang="es-ES" dirty="0" smtClean="0">
                <a:solidFill>
                  <a:srgbClr val="C00000"/>
                </a:solidFill>
              </a:rPr>
              <a:t> la partida, poniendo {25} </a:t>
            </a:r>
            <a:r>
              <a:rPr lang="es-ES" b="1" dirty="0" smtClean="0">
                <a:solidFill>
                  <a:srgbClr val="C00000"/>
                </a:solidFill>
              </a:rPr>
              <a:t>Juan en vez de Juana. {26} Y como por el mismo Sin-{27}</a:t>
            </a:r>
            <a:r>
              <a:rPr lang="es-ES" b="1" dirty="0" err="1" smtClean="0">
                <a:solidFill>
                  <a:srgbClr val="C00000"/>
                </a:solidFill>
              </a:rPr>
              <a:t>dico</a:t>
            </a:r>
            <a:r>
              <a:rPr lang="es-ES" dirty="0" smtClean="0">
                <a:solidFill>
                  <a:srgbClr val="C00000"/>
                </a:solidFill>
              </a:rPr>
              <a:t> se haya indicado, seria {28} conveniente para el mejor {29} a*</a:t>
            </a:r>
            <a:r>
              <a:rPr lang="es-ES" dirty="0" err="1" smtClean="0">
                <a:solidFill>
                  <a:srgbClr val="C00000"/>
                </a:solidFill>
              </a:rPr>
              <a:t>ierto</a:t>
            </a:r>
            <a:r>
              <a:rPr lang="es-ES" dirty="0" smtClean="0">
                <a:solidFill>
                  <a:srgbClr val="C00000"/>
                </a:solidFill>
              </a:rPr>
              <a:t> en la </a:t>
            </a:r>
            <a:r>
              <a:rPr lang="es-ES" dirty="0" err="1" smtClean="0">
                <a:solidFill>
                  <a:srgbClr val="C00000"/>
                </a:solidFill>
              </a:rPr>
              <a:t>resolucion</a:t>
            </a:r>
            <a:r>
              <a:rPr lang="es-ES" dirty="0" smtClean="0">
                <a:solidFill>
                  <a:srgbClr val="C00000"/>
                </a:solidFill>
              </a:rPr>
              <a:t>, se {30} consultara el </a:t>
            </a:r>
            <a:r>
              <a:rPr lang="es-ES" dirty="0" err="1" smtClean="0">
                <a:solidFill>
                  <a:srgbClr val="C00000"/>
                </a:solidFill>
              </a:rPr>
              <a:t>padron</a:t>
            </a:r>
            <a:r>
              <a:rPr lang="es-ES" dirty="0" smtClean="0">
                <a:solidFill>
                  <a:srgbClr val="C00000"/>
                </a:solidFill>
              </a:rPr>
              <a:t> gene-{31}</a:t>
            </a:r>
            <a:r>
              <a:rPr lang="es-ES" dirty="0" err="1" smtClean="0">
                <a:solidFill>
                  <a:srgbClr val="C00000"/>
                </a:solidFill>
              </a:rPr>
              <a:t>ral</a:t>
            </a:r>
            <a:r>
              <a:rPr lang="es-ES" dirty="0" smtClean="0">
                <a:solidFill>
                  <a:srgbClr val="C00000"/>
                </a:solidFill>
              </a:rPr>
              <a:t> de la Ciudad [AMAH, doc. 181, 1870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(38) -{7} </a:t>
            </a:r>
            <a:r>
              <a:rPr lang="es-ES" dirty="0" err="1" smtClean="0">
                <a:solidFill>
                  <a:srgbClr val="C00000"/>
                </a:solidFill>
              </a:rPr>
              <a:t>considérome</a:t>
            </a:r>
            <a:r>
              <a:rPr lang="es-ES" dirty="0" smtClean="0">
                <a:solidFill>
                  <a:srgbClr val="C00000"/>
                </a:solidFill>
              </a:rPr>
              <a:t> relevado moralmente de {8} la </a:t>
            </a:r>
            <a:r>
              <a:rPr lang="es-ES" dirty="0" err="1" smtClean="0">
                <a:solidFill>
                  <a:srgbClr val="C00000"/>
                </a:solidFill>
              </a:rPr>
              <a:t>profesion</a:t>
            </a:r>
            <a:r>
              <a:rPr lang="es-ES" dirty="0" smtClean="0">
                <a:solidFill>
                  <a:srgbClr val="C00000"/>
                </a:solidFill>
              </a:rPr>
              <a:t> y cargos que ese Excelentísimo Ayunta-{9}miento </a:t>
            </a:r>
            <a:r>
              <a:rPr lang="es-ES" b="1" dirty="0" smtClean="0">
                <a:solidFill>
                  <a:srgbClr val="C00000"/>
                </a:solidFill>
              </a:rPr>
              <a:t>me tenia conferidos. Réstame</a:t>
            </a:r>
            <a:r>
              <a:rPr lang="es-ES" dirty="0" smtClean="0">
                <a:solidFill>
                  <a:srgbClr val="C00000"/>
                </a:solidFill>
              </a:rPr>
              <a:t>, por tan-{10}</a:t>
            </a:r>
            <a:r>
              <a:rPr lang="es-ES" dirty="0" err="1" smtClean="0">
                <a:solidFill>
                  <a:srgbClr val="C00000"/>
                </a:solidFill>
              </a:rPr>
              <a:t>to</a:t>
            </a:r>
            <a:r>
              <a:rPr lang="es-ES" dirty="0" smtClean="0">
                <a:solidFill>
                  <a:srgbClr val="C00000"/>
                </a:solidFill>
              </a:rPr>
              <a:t>, la </a:t>
            </a:r>
            <a:r>
              <a:rPr lang="es-ES" dirty="0" err="1" smtClean="0">
                <a:solidFill>
                  <a:srgbClr val="C00000"/>
                </a:solidFill>
              </a:rPr>
              <a:t>presentacion</a:t>
            </a:r>
            <a:r>
              <a:rPr lang="es-ES" dirty="0" smtClean="0">
                <a:solidFill>
                  <a:srgbClr val="C00000"/>
                </a:solidFill>
              </a:rPr>
              <a:t> de mi </a:t>
            </a:r>
            <a:r>
              <a:rPr lang="es-ES" dirty="0" err="1" smtClean="0">
                <a:solidFill>
                  <a:srgbClr val="C00000"/>
                </a:solidFill>
              </a:rPr>
              <a:t>dimision</a:t>
            </a:r>
            <a:r>
              <a:rPr lang="es-ES" dirty="0" smtClean="0">
                <a:solidFill>
                  <a:srgbClr val="C00000"/>
                </a:solidFill>
              </a:rPr>
              <a:t> [AMAH, doc.94, 1896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(39) -{1} Adjunto remite a V. {2} la lista de los Electores {3} para Diputados á Cortes {4} que consta en la lista </a:t>
            </a:r>
            <a:r>
              <a:rPr lang="es-ES" dirty="0" err="1" smtClean="0">
                <a:solidFill>
                  <a:srgbClr val="C00000"/>
                </a:solidFill>
              </a:rPr>
              <a:t>ul</a:t>
            </a:r>
            <a:r>
              <a:rPr lang="es-ES" dirty="0" smtClean="0">
                <a:solidFill>
                  <a:srgbClr val="C00000"/>
                </a:solidFill>
              </a:rPr>
              <a:t>{5}</a:t>
            </a:r>
            <a:r>
              <a:rPr lang="es-ES" dirty="0" err="1" smtClean="0">
                <a:solidFill>
                  <a:srgbClr val="C00000"/>
                </a:solidFill>
              </a:rPr>
              <a:t>timamente</a:t>
            </a:r>
            <a:r>
              <a:rPr lang="es-ES" dirty="0" smtClean="0">
                <a:solidFill>
                  <a:srgbClr val="C00000"/>
                </a:solidFill>
              </a:rPr>
              <a:t> rectificada, {6} y dos Certificaciones de {7} Defunciones de los falle{8}</a:t>
            </a:r>
            <a:r>
              <a:rPr lang="es-ES" dirty="0" err="1" smtClean="0">
                <a:solidFill>
                  <a:srgbClr val="C00000"/>
                </a:solidFill>
              </a:rPr>
              <a:t>cidos</a:t>
            </a:r>
            <a:r>
              <a:rPr lang="es-ES" dirty="0" smtClean="0">
                <a:solidFill>
                  <a:srgbClr val="C00000"/>
                </a:solidFill>
              </a:rPr>
              <a:t> en el </a:t>
            </a:r>
            <a:r>
              <a:rPr lang="es-ES" b="1" dirty="0" smtClean="0">
                <a:solidFill>
                  <a:srgbClr val="C00000"/>
                </a:solidFill>
              </a:rPr>
              <a:t>corriente año. {9} como se manda</a:t>
            </a:r>
            <a:r>
              <a:rPr lang="es-ES" dirty="0" smtClean="0">
                <a:solidFill>
                  <a:srgbClr val="C00000"/>
                </a:solidFill>
              </a:rPr>
              <a:t> en </a:t>
            </a:r>
            <a:r>
              <a:rPr lang="es-ES" dirty="0" err="1" smtClean="0">
                <a:solidFill>
                  <a:srgbClr val="C00000"/>
                </a:solidFill>
              </a:rPr>
              <a:t>Cir</a:t>
            </a:r>
            <a:r>
              <a:rPr lang="es-ES" dirty="0" smtClean="0">
                <a:solidFill>
                  <a:srgbClr val="C00000"/>
                </a:solidFill>
              </a:rPr>
              <a:t>{10}cular de 25 de Octubre {11} </a:t>
            </a:r>
            <a:r>
              <a:rPr lang="es-ES" dirty="0" err="1" smtClean="0">
                <a:solidFill>
                  <a:srgbClr val="C00000"/>
                </a:solidFill>
              </a:rPr>
              <a:t>prosimo</a:t>
            </a:r>
            <a:r>
              <a:rPr lang="es-ES" dirty="0" smtClean="0">
                <a:solidFill>
                  <a:srgbClr val="C00000"/>
                </a:solidFill>
              </a:rPr>
              <a:t> pasado [AMGU, doc. 2, 1884]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flipV="1">
            <a:off x="685800" y="-45718"/>
            <a:ext cx="7772400" cy="45719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136904" cy="612068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s-ES" dirty="0" smtClean="0">
                <a:solidFill>
                  <a:srgbClr val="C00000"/>
                </a:solidFill>
              </a:rPr>
              <a:t>(40)-{2} Pablo Tejero</a:t>
            </a:r>
            <a:r>
              <a:rPr lang="es-ES" b="1" dirty="0" smtClean="0">
                <a:solidFill>
                  <a:srgbClr val="C00000"/>
                </a:solidFill>
              </a:rPr>
              <a:t>, vecino de esta Ciudad, y Comisionado por {3} VS. </a:t>
            </a:r>
            <a:r>
              <a:rPr lang="es-ES" b="1" dirty="0" err="1" smtClean="0">
                <a:solidFill>
                  <a:srgbClr val="C00000"/>
                </a:solidFill>
              </a:rPr>
              <a:t>Ytt</a:t>
            </a:r>
            <a:r>
              <a:rPr lang="es-ES" b="1" baseline="30000" dirty="0" err="1" smtClean="0">
                <a:solidFill>
                  <a:srgbClr val="C00000"/>
                </a:solidFill>
              </a:rPr>
              <a:t>ma</a:t>
            </a:r>
            <a:r>
              <a:rPr lang="es-ES" b="1" dirty="0" smtClean="0">
                <a:solidFill>
                  <a:srgbClr val="C00000"/>
                </a:solidFill>
              </a:rPr>
              <a:t>. </a:t>
            </a:r>
            <a:r>
              <a:rPr lang="es-ES" b="1" dirty="0" err="1" smtClean="0">
                <a:solidFill>
                  <a:srgbClr val="C00000"/>
                </a:solidFill>
              </a:rPr>
              <a:t>p</a:t>
            </a:r>
            <a:r>
              <a:rPr lang="es-ES" b="1" baseline="30000" dirty="0" err="1" smtClean="0">
                <a:solidFill>
                  <a:srgbClr val="C00000"/>
                </a:solidFill>
              </a:rPr>
              <a:t>a</a:t>
            </a:r>
            <a:r>
              <a:rPr lang="es-ES" b="1" dirty="0" smtClean="0">
                <a:solidFill>
                  <a:srgbClr val="C00000"/>
                </a:solidFill>
              </a:rPr>
              <a:t>. la </a:t>
            </a:r>
            <a:r>
              <a:rPr lang="es-ES" b="1" dirty="0" err="1" smtClean="0">
                <a:solidFill>
                  <a:srgbClr val="C00000"/>
                </a:solidFill>
              </a:rPr>
              <a:t>distribucion</a:t>
            </a:r>
            <a:r>
              <a:rPr lang="es-ES" b="1" dirty="0" smtClean="0">
                <a:solidFill>
                  <a:srgbClr val="C00000"/>
                </a:solidFill>
              </a:rPr>
              <a:t> de las raciones de Cebada {4} à las partidas de tropa de </a:t>
            </a:r>
            <a:r>
              <a:rPr lang="es-ES" b="1" dirty="0" err="1" smtClean="0">
                <a:solidFill>
                  <a:srgbClr val="C00000"/>
                </a:solidFill>
              </a:rPr>
              <a:t>Caballeria</a:t>
            </a:r>
            <a:r>
              <a:rPr lang="es-ES" b="1" dirty="0" smtClean="0">
                <a:solidFill>
                  <a:srgbClr val="C00000"/>
                </a:solidFill>
              </a:rPr>
              <a:t> </a:t>
            </a:r>
            <a:r>
              <a:rPr lang="es-ES" b="1" dirty="0" err="1" smtClean="0">
                <a:solidFill>
                  <a:srgbClr val="C00000"/>
                </a:solidFill>
              </a:rPr>
              <a:t>transeuntes</a:t>
            </a:r>
            <a:r>
              <a:rPr lang="es-ES" b="1" dirty="0" smtClean="0">
                <a:solidFill>
                  <a:srgbClr val="C00000"/>
                </a:solidFill>
              </a:rPr>
              <a:t>, y </a:t>
            </a:r>
            <a:r>
              <a:rPr lang="es-ES" b="1" dirty="0" err="1" smtClean="0">
                <a:solidFill>
                  <a:srgbClr val="C00000"/>
                </a:solidFill>
              </a:rPr>
              <a:t>estan</a:t>
            </a:r>
            <a:r>
              <a:rPr lang="es-ES" b="1" dirty="0" smtClean="0">
                <a:solidFill>
                  <a:srgbClr val="C00000"/>
                </a:solidFill>
              </a:rPr>
              <a:t>-{5}</a:t>
            </a:r>
            <a:r>
              <a:rPr lang="es-ES" b="1" dirty="0" err="1" smtClean="0">
                <a:solidFill>
                  <a:srgbClr val="C00000"/>
                </a:solidFill>
              </a:rPr>
              <a:t>tes</a:t>
            </a:r>
            <a:r>
              <a:rPr lang="es-ES" b="1" dirty="0" smtClean="0">
                <a:solidFill>
                  <a:srgbClr val="C00000"/>
                </a:solidFill>
              </a:rPr>
              <a:t> en esta </a:t>
            </a:r>
            <a:r>
              <a:rPr lang="es-ES" b="1" dirty="0" err="1" smtClean="0">
                <a:solidFill>
                  <a:srgbClr val="C00000"/>
                </a:solidFill>
              </a:rPr>
              <a:t>dha</a:t>
            </a:r>
            <a:r>
              <a:rPr lang="es-ES" b="1" dirty="0" smtClean="0">
                <a:solidFill>
                  <a:srgbClr val="C00000"/>
                </a:solidFill>
              </a:rPr>
              <a:t> Ciudad;</a:t>
            </a:r>
            <a:r>
              <a:rPr lang="es-ES" dirty="0" smtClean="0">
                <a:solidFill>
                  <a:srgbClr val="C00000"/>
                </a:solidFill>
              </a:rPr>
              <a:t> à VS. </a:t>
            </a:r>
            <a:r>
              <a:rPr lang="es-ES" dirty="0" err="1" smtClean="0">
                <a:solidFill>
                  <a:srgbClr val="C00000"/>
                </a:solidFill>
              </a:rPr>
              <a:t>Ytt</a:t>
            </a:r>
            <a:r>
              <a:rPr lang="es-ES" baseline="30000" dirty="0" err="1" smtClean="0">
                <a:solidFill>
                  <a:srgbClr val="C00000"/>
                </a:solidFill>
              </a:rPr>
              <a:t>ma</a:t>
            </a:r>
            <a:r>
              <a:rPr lang="es-ES" dirty="0" smtClean="0">
                <a:solidFill>
                  <a:srgbClr val="C00000"/>
                </a:solidFill>
              </a:rPr>
              <a:t>. hace presente: [AMAH, doc. 12, 1834</a:t>
            </a:r>
            <a:r>
              <a:rPr lang="es-ES" dirty="0" smtClean="0">
                <a:solidFill>
                  <a:srgbClr val="C00000"/>
                </a:solidFill>
              </a:rPr>
              <a:t>].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(41)-</a:t>
            </a:r>
            <a:r>
              <a:rPr lang="es-ES" b="1" dirty="0" smtClean="0">
                <a:solidFill>
                  <a:srgbClr val="C00000"/>
                </a:solidFill>
              </a:rPr>
              <a:t>{1} Evacuado el informe que nos fue {2} cometido por la Junta de Beneficencia de {3} esta Ciudad en </a:t>
            </a:r>
            <a:r>
              <a:rPr lang="es-ES" b="1" dirty="0" err="1" smtClean="0">
                <a:solidFill>
                  <a:srgbClr val="C00000"/>
                </a:solidFill>
              </a:rPr>
              <a:t>sesion</a:t>
            </a:r>
            <a:r>
              <a:rPr lang="es-ES" b="1" dirty="0" smtClean="0">
                <a:solidFill>
                  <a:srgbClr val="C00000"/>
                </a:solidFill>
              </a:rPr>
              <a:t> de 12 de los </a:t>
            </a:r>
            <a:r>
              <a:rPr lang="es-ES" b="1" dirty="0" err="1" smtClean="0">
                <a:solidFill>
                  <a:srgbClr val="C00000"/>
                </a:solidFill>
              </a:rPr>
              <a:t>corr</a:t>
            </a:r>
            <a:r>
              <a:rPr lang="es-ES" b="1" baseline="30000" dirty="0" err="1" smtClean="0">
                <a:solidFill>
                  <a:srgbClr val="C00000"/>
                </a:solidFill>
              </a:rPr>
              <a:t>tes</a:t>
            </a:r>
            <a:r>
              <a:rPr lang="es-ES" b="1" dirty="0" smtClean="0">
                <a:solidFill>
                  <a:srgbClr val="C00000"/>
                </a:solidFill>
              </a:rPr>
              <a:t>. {4} referente al que pide el </a:t>
            </a:r>
            <a:r>
              <a:rPr lang="es-ES" b="1" dirty="0" err="1" smtClean="0">
                <a:solidFill>
                  <a:srgbClr val="C00000"/>
                </a:solidFill>
              </a:rPr>
              <a:t>Ecmo</a:t>
            </a:r>
            <a:r>
              <a:rPr lang="es-ES" b="1" dirty="0" smtClean="0">
                <a:solidFill>
                  <a:srgbClr val="C00000"/>
                </a:solidFill>
              </a:rPr>
              <a:t>. Sr </a:t>
            </a:r>
            <a:r>
              <a:rPr lang="es-ES" b="1" dirty="0" err="1" smtClean="0">
                <a:solidFill>
                  <a:srgbClr val="C00000"/>
                </a:solidFill>
              </a:rPr>
              <a:t>Gefe</a:t>
            </a:r>
            <a:r>
              <a:rPr lang="es-ES" b="1" dirty="0" smtClean="0">
                <a:solidFill>
                  <a:srgbClr val="C00000"/>
                </a:solidFill>
              </a:rPr>
              <a:t> </a:t>
            </a:r>
            <a:r>
              <a:rPr lang="es-ES" b="1" dirty="0" err="1" smtClean="0">
                <a:solidFill>
                  <a:srgbClr val="C00000"/>
                </a:solidFill>
              </a:rPr>
              <a:t>Sup</a:t>
            </a:r>
            <a:r>
              <a:rPr lang="es-ES" b="1" baseline="30000" dirty="0" err="1" smtClean="0">
                <a:solidFill>
                  <a:srgbClr val="C00000"/>
                </a:solidFill>
              </a:rPr>
              <a:t>or</a:t>
            </a:r>
            <a:r>
              <a:rPr lang="es-ES" b="1" dirty="0" smtClean="0">
                <a:solidFill>
                  <a:srgbClr val="C00000"/>
                </a:solidFill>
              </a:rPr>
              <a:t>. {5} </a:t>
            </a:r>
            <a:r>
              <a:rPr lang="es-ES" b="1" dirty="0" err="1" smtClean="0">
                <a:solidFill>
                  <a:srgbClr val="C00000"/>
                </a:solidFill>
              </a:rPr>
              <a:t>politico</a:t>
            </a:r>
            <a:r>
              <a:rPr lang="es-ES" b="1" dirty="0" smtClean="0">
                <a:solidFill>
                  <a:srgbClr val="C00000"/>
                </a:solidFill>
              </a:rPr>
              <a:t> dela provincia en su orden de 9 del {6} mismo sobre la conveniencia ó perjuicios que {7} pueden resultar de la </a:t>
            </a:r>
            <a:r>
              <a:rPr lang="es-ES" b="1" dirty="0" err="1" smtClean="0">
                <a:solidFill>
                  <a:srgbClr val="C00000"/>
                </a:solidFill>
              </a:rPr>
              <a:t>continuacion</a:t>
            </a:r>
            <a:r>
              <a:rPr lang="es-ES" b="1" dirty="0" smtClean="0">
                <a:solidFill>
                  <a:srgbClr val="C00000"/>
                </a:solidFill>
              </a:rPr>
              <a:t> de este Cole-{8}</a:t>
            </a:r>
            <a:r>
              <a:rPr lang="es-ES" b="1" dirty="0" err="1" smtClean="0">
                <a:solidFill>
                  <a:srgbClr val="C00000"/>
                </a:solidFill>
              </a:rPr>
              <a:t>gio</a:t>
            </a:r>
            <a:r>
              <a:rPr lang="es-ES" b="1" dirty="0" smtClean="0">
                <a:solidFill>
                  <a:srgbClr val="C00000"/>
                </a:solidFill>
              </a:rPr>
              <a:t> Beaterio de </a:t>
            </a:r>
            <a:r>
              <a:rPr lang="es-ES" b="1" dirty="0" err="1" smtClean="0">
                <a:solidFill>
                  <a:srgbClr val="C00000"/>
                </a:solidFill>
              </a:rPr>
              <a:t>Sta</a:t>
            </a:r>
            <a:r>
              <a:rPr lang="es-ES" b="1" dirty="0" smtClean="0">
                <a:solidFill>
                  <a:srgbClr val="C00000"/>
                </a:solidFill>
              </a:rPr>
              <a:t> Clara, á cuyo efecto es {9} adjunto á la misma </a:t>
            </a:r>
            <a:r>
              <a:rPr lang="es-ES" b="1" dirty="0" err="1" smtClean="0">
                <a:solidFill>
                  <a:srgbClr val="C00000"/>
                </a:solidFill>
              </a:rPr>
              <a:t>orn</a:t>
            </a:r>
            <a:r>
              <a:rPr lang="es-ES" b="1" dirty="0" smtClean="0">
                <a:solidFill>
                  <a:srgbClr val="C00000"/>
                </a:solidFill>
              </a:rPr>
              <a:t> un </a:t>
            </a:r>
            <a:r>
              <a:rPr lang="es-ES" b="1" dirty="0" err="1" smtClean="0">
                <a:solidFill>
                  <a:srgbClr val="C00000"/>
                </a:solidFill>
              </a:rPr>
              <a:t>espediente</a:t>
            </a:r>
            <a:r>
              <a:rPr lang="es-ES" b="1" dirty="0" smtClean="0">
                <a:solidFill>
                  <a:srgbClr val="C00000"/>
                </a:solidFill>
              </a:rPr>
              <a:t> original {10} formado en su </a:t>
            </a:r>
            <a:r>
              <a:rPr lang="es-ES" b="1" dirty="0" err="1" smtClean="0">
                <a:solidFill>
                  <a:srgbClr val="C00000"/>
                </a:solidFill>
              </a:rPr>
              <a:t>razon</a:t>
            </a:r>
            <a:r>
              <a:rPr lang="es-ES" b="1" dirty="0" smtClean="0">
                <a:solidFill>
                  <a:srgbClr val="C00000"/>
                </a:solidFill>
              </a:rPr>
              <a:t>; no pueden menos </a:t>
            </a:r>
            <a:r>
              <a:rPr lang="es-ES" dirty="0" smtClean="0">
                <a:solidFill>
                  <a:srgbClr val="C00000"/>
                </a:solidFill>
              </a:rPr>
              <a:t>de es-{11}poner á V.Y.S. [AMAH, doc. 11, 1844]. </a:t>
            </a:r>
            <a:endParaRPr lang="es-E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44015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620688"/>
            <a:ext cx="8496944" cy="583264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s-ES" dirty="0" smtClean="0">
                <a:solidFill>
                  <a:srgbClr val="C00000"/>
                </a:solidFill>
              </a:rPr>
              <a:t>(42)-{7} &lt;...&gt;antes </a:t>
            </a:r>
            <a:r>
              <a:rPr lang="es-ES" dirty="0" err="1" smtClean="0">
                <a:solidFill>
                  <a:srgbClr val="C00000"/>
                </a:solidFill>
              </a:rPr>
              <a:t>p</a:t>
            </a:r>
            <a:r>
              <a:rPr lang="es-ES" baseline="30000" dirty="0" err="1" smtClean="0">
                <a:solidFill>
                  <a:srgbClr val="C00000"/>
                </a:solidFill>
              </a:rPr>
              <a:t>r</a:t>
            </a:r>
            <a:r>
              <a:rPr lang="es-ES" dirty="0" smtClean="0">
                <a:solidFill>
                  <a:srgbClr val="C00000"/>
                </a:solidFill>
              </a:rPr>
              <a:t>. el contra-{8}rio, sale perjudicado en sus intereses por la circunstancia {9} bien sabida, de que la Cebada tiene merma, y </a:t>
            </a:r>
            <a:r>
              <a:rPr lang="es-ES" dirty="0" err="1" smtClean="0">
                <a:solidFill>
                  <a:srgbClr val="C00000"/>
                </a:solidFill>
              </a:rPr>
              <a:t>q</a:t>
            </a:r>
            <a:r>
              <a:rPr lang="es-ES" baseline="30000" dirty="0" err="1" smtClean="0">
                <a:solidFill>
                  <a:srgbClr val="C00000"/>
                </a:solidFill>
              </a:rPr>
              <a:t>e</a:t>
            </a:r>
            <a:r>
              <a:rPr lang="es-ES" dirty="0" smtClean="0">
                <a:solidFill>
                  <a:srgbClr val="C00000"/>
                </a:solidFill>
              </a:rPr>
              <a:t>. la medida {10} del por mayor al por menor siempre es contra el </a:t>
            </a:r>
            <a:r>
              <a:rPr lang="es-ES" dirty="0" err="1" smtClean="0">
                <a:solidFill>
                  <a:srgbClr val="C00000"/>
                </a:solidFill>
              </a:rPr>
              <a:t>q</a:t>
            </a:r>
            <a:r>
              <a:rPr lang="es-ES" baseline="30000" dirty="0" err="1" smtClean="0">
                <a:solidFill>
                  <a:srgbClr val="C00000"/>
                </a:solidFill>
              </a:rPr>
              <a:t>e</a:t>
            </a:r>
            <a:r>
              <a:rPr lang="es-ES" dirty="0" smtClean="0">
                <a:solidFill>
                  <a:srgbClr val="C00000"/>
                </a:solidFill>
              </a:rPr>
              <a:t>. tiene {11} </a:t>
            </a:r>
            <a:r>
              <a:rPr lang="es-ES" dirty="0" err="1" smtClean="0">
                <a:solidFill>
                  <a:srgbClr val="C00000"/>
                </a:solidFill>
              </a:rPr>
              <a:t>q</a:t>
            </a:r>
            <a:r>
              <a:rPr lang="es-ES" baseline="30000" dirty="0" err="1" smtClean="0">
                <a:solidFill>
                  <a:srgbClr val="C00000"/>
                </a:solidFill>
              </a:rPr>
              <a:t>e</a:t>
            </a:r>
            <a:r>
              <a:rPr lang="es-ES" dirty="0" smtClean="0">
                <a:solidFill>
                  <a:srgbClr val="C00000"/>
                </a:solidFill>
              </a:rPr>
              <a:t>. </a:t>
            </a:r>
            <a:r>
              <a:rPr lang="es-ES" b="1" dirty="0" smtClean="0">
                <a:solidFill>
                  <a:srgbClr val="C00000"/>
                </a:solidFill>
              </a:rPr>
              <a:t>despacharla </a:t>
            </a:r>
            <a:r>
              <a:rPr lang="es-ES" b="1" dirty="0" err="1" smtClean="0">
                <a:solidFill>
                  <a:srgbClr val="C00000"/>
                </a:solidFill>
              </a:rPr>
              <a:t>p</a:t>
            </a:r>
            <a:r>
              <a:rPr lang="es-ES" b="1" baseline="30000" dirty="0" err="1" smtClean="0">
                <a:solidFill>
                  <a:srgbClr val="C00000"/>
                </a:solidFill>
              </a:rPr>
              <a:t>r</a:t>
            </a:r>
            <a:r>
              <a:rPr lang="es-ES" b="1" dirty="0" smtClean="0">
                <a:solidFill>
                  <a:srgbClr val="C00000"/>
                </a:solidFill>
              </a:rPr>
              <a:t>. menor; por lo que</a:t>
            </a:r>
            <a:r>
              <a:rPr lang="es-ES" dirty="0" smtClean="0">
                <a:solidFill>
                  <a:srgbClr val="C00000"/>
                </a:solidFill>
              </a:rPr>
              <a:t> y no siendo justo el {12} </a:t>
            </a:r>
            <a:r>
              <a:rPr lang="es-ES" dirty="0" err="1" smtClean="0">
                <a:solidFill>
                  <a:srgbClr val="C00000"/>
                </a:solidFill>
              </a:rPr>
              <a:t>q</a:t>
            </a:r>
            <a:r>
              <a:rPr lang="es-ES" baseline="30000" dirty="0" err="1" smtClean="0">
                <a:solidFill>
                  <a:srgbClr val="C00000"/>
                </a:solidFill>
              </a:rPr>
              <a:t>e</a:t>
            </a:r>
            <a:r>
              <a:rPr lang="es-ES" dirty="0" smtClean="0">
                <a:solidFill>
                  <a:srgbClr val="C00000"/>
                </a:solidFill>
              </a:rPr>
              <a:t>. en lo </a:t>
            </a:r>
            <a:r>
              <a:rPr lang="es-ES" dirty="0" err="1" smtClean="0">
                <a:solidFill>
                  <a:srgbClr val="C00000"/>
                </a:solidFill>
              </a:rPr>
              <a:t>subcesibo</a:t>
            </a:r>
            <a:r>
              <a:rPr lang="es-ES" dirty="0" smtClean="0">
                <a:solidFill>
                  <a:srgbClr val="C00000"/>
                </a:solidFill>
              </a:rPr>
              <a:t> sea mas perjudicial al </a:t>
            </a:r>
            <a:r>
              <a:rPr lang="es-ES" dirty="0" err="1" smtClean="0">
                <a:solidFill>
                  <a:srgbClr val="C00000"/>
                </a:solidFill>
              </a:rPr>
              <a:t>esponente</a:t>
            </a:r>
            <a:r>
              <a:rPr lang="es-ES" dirty="0" smtClean="0">
                <a:solidFill>
                  <a:srgbClr val="C00000"/>
                </a:solidFill>
              </a:rPr>
              <a:t>; à {13} VS. </a:t>
            </a:r>
            <a:r>
              <a:rPr lang="es-ES" dirty="0" err="1" smtClean="0">
                <a:solidFill>
                  <a:srgbClr val="C00000"/>
                </a:solidFill>
              </a:rPr>
              <a:t>Ytt</a:t>
            </a:r>
            <a:r>
              <a:rPr lang="es-ES" baseline="30000" dirty="0" err="1" smtClean="0">
                <a:solidFill>
                  <a:srgbClr val="C00000"/>
                </a:solidFill>
              </a:rPr>
              <a:t>ma</a:t>
            </a:r>
            <a:r>
              <a:rPr lang="es-ES" dirty="0" smtClean="0">
                <a:solidFill>
                  <a:srgbClr val="C00000"/>
                </a:solidFill>
              </a:rPr>
              <a:t>. </a:t>
            </a:r>
            <a:r>
              <a:rPr lang="es-ES" dirty="0" err="1" smtClean="0">
                <a:solidFill>
                  <a:srgbClr val="C00000"/>
                </a:solidFill>
              </a:rPr>
              <a:t>Supp</a:t>
            </a:r>
            <a:r>
              <a:rPr lang="es-ES" baseline="30000" dirty="0" err="1" smtClean="0">
                <a:solidFill>
                  <a:srgbClr val="C00000"/>
                </a:solidFill>
              </a:rPr>
              <a:t>ca</a:t>
            </a:r>
            <a:r>
              <a:rPr lang="es-ES" dirty="0" smtClean="0">
                <a:solidFill>
                  <a:srgbClr val="C00000"/>
                </a:solidFill>
              </a:rPr>
              <a:t>. tenga en </a:t>
            </a:r>
            <a:r>
              <a:rPr lang="es-ES" dirty="0" err="1" smtClean="0">
                <a:solidFill>
                  <a:srgbClr val="C00000"/>
                </a:solidFill>
              </a:rPr>
              <a:t>consideracion</a:t>
            </a:r>
            <a:r>
              <a:rPr lang="es-ES" dirty="0" smtClean="0">
                <a:solidFill>
                  <a:srgbClr val="C00000"/>
                </a:solidFill>
              </a:rPr>
              <a:t> lo </a:t>
            </a:r>
            <a:r>
              <a:rPr lang="es-ES" dirty="0" err="1" smtClean="0">
                <a:solidFill>
                  <a:srgbClr val="C00000"/>
                </a:solidFill>
              </a:rPr>
              <a:t>espuesto</a:t>
            </a:r>
            <a:r>
              <a:rPr lang="es-ES" dirty="0" smtClean="0">
                <a:solidFill>
                  <a:srgbClr val="C00000"/>
                </a:solidFill>
              </a:rPr>
              <a:t> [AMAH, doc. 12, 1834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(43)-[h1v] {1} &lt;...&gt; y en el supuesto que {2} la Ley le concede esta garantía</a:t>
            </a:r>
            <a:r>
              <a:rPr lang="es-ES" b="1" dirty="0" smtClean="0">
                <a:solidFill>
                  <a:srgbClr val="C00000"/>
                </a:solidFill>
              </a:rPr>
              <a:t>, {3} como á los </a:t>
            </a:r>
            <a:r>
              <a:rPr lang="es-ES" b="1" dirty="0" err="1" smtClean="0">
                <a:solidFill>
                  <a:srgbClr val="C00000"/>
                </a:solidFill>
              </a:rPr>
              <a:t>demas</a:t>
            </a:r>
            <a:r>
              <a:rPr lang="es-ES" b="1" dirty="0" smtClean="0">
                <a:solidFill>
                  <a:srgbClr val="C00000"/>
                </a:solidFill>
              </a:rPr>
              <a:t> profesores públicos; {4} en su consecuencia</a:t>
            </a:r>
            <a:r>
              <a:rPr lang="es-ES" dirty="0" smtClean="0">
                <a:solidFill>
                  <a:srgbClr val="C00000"/>
                </a:solidFill>
              </a:rPr>
              <a:t> {5} A VS. </a:t>
            </a:r>
            <a:r>
              <a:rPr lang="es-ES" dirty="0" err="1" smtClean="0">
                <a:solidFill>
                  <a:srgbClr val="C00000"/>
                </a:solidFill>
              </a:rPr>
              <a:t>Sup</a:t>
            </a:r>
            <a:r>
              <a:rPr lang="es-ES" baseline="30000" dirty="0" err="1" smtClean="0">
                <a:solidFill>
                  <a:srgbClr val="C00000"/>
                </a:solidFill>
              </a:rPr>
              <a:t>ca</a:t>
            </a:r>
            <a:r>
              <a:rPr lang="es-ES" dirty="0" smtClean="0">
                <a:solidFill>
                  <a:srgbClr val="C00000"/>
                </a:solidFill>
              </a:rPr>
              <a:t>. se digne eximirle del pago de </a:t>
            </a:r>
            <a:r>
              <a:rPr lang="es-ES" dirty="0" err="1" smtClean="0">
                <a:solidFill>
                  <a:srgbClr val="C00000"/>
                </a:solidFill>
              </a:rPr>
              <a:t>dho</a:t>
            </a:r>
            <a:r>
              <a:rPr lang="es-ES" dirty="0" smtClean="0">
                <a:solidFill>
                  <a:srgbClr val="C00000"/>
                </a:solidFill>
              </a:rPr>
              <a:t> {6} déficit, previo el </a:t>
            </a:r>
            <a:r>
              <a:rPr lang="es-ES" dirty="0" err="1" smtClean="0">
                <a:solidFill>
                  <a:srgbClr val="C00000"/>
                </a:solidFill>
              </a:rPr>
              <a:t>dictámen</a:t>
            </a:r>
            <a:r>
              <a:rPr lang="es-ES" dirty="0" smtClean="0">
                <a:solidFill>
                  <a:srgbClr val="C00000"/>
                </a:solidFill>
              </a:rPr>
              <a:t> de los </a:t>
            </a:r>
            <a:r>
              <a:rPr lang="es-ES" dirty="0" err="1" smtClean="0">
                <a:solidFill>
                  <a:srgbClr val="C00000"/>
                </a:solidFill>
              </a:rPr>
              <a:t>demas</a:t>
            </a:r>
            <a:r>
              <a:rPr lang="es-ES" dirty="0" smtClean="0">
                <a:solidFill>
                  <a:srgbClr val="C00000"/>
                </a:solidFill>
              </a:rPr>
              <a:t> {7} SS. de esa Junta, en lo que quedará su-{8}</a:t>
            </a:r>
            <a:r>
              <a:rPr lang="es-ES" dirty="0" err="1" smtClean="0">
                <a:solidFill>
                  <a:srgbClr val="C00000"/>
                </a:solidFill>
              </a:rPr>
              <a:t>mamente</a:t>
            </a:r>
            <a:r>
              <a:rPr lang="es-ES" dirty="0" smtClean="0">
                <a:solidFill>
                  <a:srgbClr val="C00000"/>
                </a:solidFill>
              </a:rPr>
              <a:t> agradecido el </a:t>
            </a:r>
            <a:r>
              <a:rPr lang="es-ES" dirty="0" err="1" smtClean="0">
                <a:solidFill>
                  <a:srgbClr val="C00000"/>
                </a:solidFill>
              </a:rPr>
              <a:t>q</a:t>
            </a:r>
            <a:r>
              <a:rPr lang="es-ES" baseline="30000" dirty="0" err="1" smtClean="0">
                <a:solidFill>
                  <a:srgbClr val="C00000"/>
                </a:solidFill>
              </a:rPr>
              <a:t>e</a:t>
            </a:r>
            <a:r>
              <a:rPr lang="es-ES" dirty="0" smtClean="0">
                <a:solidFill>
                  <a:srgbClr val="C00000"/>
                </a:solidFill>
              </a:rPr>
              <a:t>. suscribe [AMAH, doc. 201, 1861]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 fontScale="90000"/>
          </a:bodyPr>
          <a:lstStyle/>
          <a:p>
            <a:r>
              <a:rPr lang="es-ES" sz="6000" dirty="0" err="1" smtClean="0"/>
              <a:t>codoxix</a:t>
            </a:r>
            <a:r>
              <a:rPr lang="es-ES" dirty="0" smtClean="0">
                <a:solidFill>
                  <a:srgbClr val="C00000"/>
                </a:solidFill>
              </a:rPr>
              <a:t/>
            </a:r>
            <a:br>
              <a:rPr lang="es-ES" dirty="0" smtClean="0">
                <a:solidFill>
                  <a:srgbClr val="C00000"/>
                </a:solidFill>
              </a:rPr>
            </a:br>
            <a:r>
              <a:rPr lang="es-ES" dirty="0" smtClean="0">
                <a:solidFill>
                  <a:srgbClr val="C00000"/>
                </a:solidFill>
              </a:rPr>
              <a:t/>
            </a:r>
            <a:br>
              <a:rPr lang="es-ES" dirty="0" smtClean="0">
                <a:solidFill>
                  <a:srgbClr val="C00000"/>
                </a:solidFill>
              </a:rPr>
            </a:br>
            <a:r>
              <a:rPr lang="es-ES" dirty="0" smtClean="0">
                <a:solidFill>
                  <a:srgbClr val="C00000"/>
                </a:solidFill>
              </a:rPr>
              <a:t>Corpus del estudio</a:t>
            </a:r>
            <a:br>
              <a:rPr lang="es-ES" dirty="0" smtClean="0">
                <a:solidFill>
                  <a:srgbClr val="C00000"/>
                </a:solidFill>
              </a:rPr>
            </a:br>
            <a:r>
              <a:rPr lang="es-ES" dirty="0" smtClean="0">
                <a:solidFill>
                  <a:srgbClr val="C00000"/>
                </a:solidFill>
              </a:rPr>
              <a:t>40 </a:t>
            </a:r>
            <a:r>
              <a:rPr lang="es-ES" dirty="0" smtClean="0">
                <a:solidFill>
                  <a:srgbClr val="C00000"/>
                </a:solidFill>
              </a:rPr>
              <a:t>documentos</a:t>
            </a:r>
            <a:br>
              <a:rPr lang="es-ES" dirty="0" smtClean="0">
                <a:solidFill>
                  <a:srgbClr val="C00000"/>
                </a:solidFill>
              </a:rPr>
            </a:br>
            <a:r>
              <a:rPr lang="es-ES" dirty="0" smtClean="0">
                <a:solidFill>
                  <a:srgbClr val="C00000"/>
                </a:solidFill>
              </a:rPr>
              <a:t>(1803-1899)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>
              <a:solidFill>
                <a:srgbClr val="C00000"/>
              </a:solidFill>
            </a:endParaRPr>
          </a:p>
          <a:p>
            <a:r>
              <a:rPr lang="es-ES" dirty="0" smtClean="0">
                <a:solidFill>
                  <a:srgbClr val="C00000"/>
                </a:solidFill>
              </a:rPr>
              <a:t>ALCALÁ DE HENARES       18    GUADALAJARA                  22</a:t>
            </a:r>
            <a:endParaRPr lang="es-E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44015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692696"/>
            <a:ext cx="8136904" cy="568863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s-ES" dirty="0" smtClean="0">
                <a:solidFill>
                  <a:srgbClr val="C00000"/>
                </a:solidFill>
              </a:rPr>
              <a:t>(44) -{3} Certifica: que </a:t>
            </a:r>
            <a:r>
              <a:rPr lang="es-ES" dirty="0" err="1" smtClean="0">
                <a:solidFill>
                  <a:srgbClr val="C00000"/>
                </a:solidFill>
              </a:rPr>
              <a:t>D</a:t>
            </a:r>
            <a:r>
              <a:rPr lang="es-ES" baseline="30000" dirty="0" err="1" smtClean="0">
                <a:solidFill>
                  <a:srgbClr val="C00000"/>
                </a:solidFill>
              </a:rPr>
              <a:t>n</a:t>
            </a:r>
            <a:r>
              <a:rPr lang="es-ES" dirty="0" err="1" smtClean="0">
                <a:solidFill>
                  <a:srgbClr val="C00000"/>
                </a:solidFill>
              </a:rPr>
              <a:t>.</a:t>
            </a:r>
            <a:r>
              <a:rPr lang="es-ES" dirty="0" smtClean="0">
                <a:solidFill>
                  <a:srgbClr val="C00000"/>
                </a:solidFill>
              </a:rPr>
              <a:t> Benito </a:t>
            </a:r>
            <a:r>
              <a:rPr lang="es-ES" dirty="0" err="1" smtClean="0">
                <a:solidFill>
                  <a:srgbClr val="C00000"/>
                </a:solidFill>
              </a:rPr>
              <a:t>Garcia</a:t>
            </a:r>
            <a:r>
              <a:rPr lang="es-ES" dirty="0" smtClean="0">
                <a:solidFill>
                  <a:srgbClr val="C00000"/>
                </a:solidFill>
              </a:rPr>
              <a:t> vecino {4} de la misma</a:t>
            </a:r>
            <a:r>
              <a:rPr lang="es-ES" b="1" dirty="0" smtClean="0">
                <a:solidFill>
                  <a:srgbClr val="C00000"/>
                </a:solidFill>
              </a:rPr>
              <a:t>; maestro carpintero,</a:t>
            </a:r>
            <a:r>
              <a:rPr lang="es-ES" dirty="0" smtClean="0">
                <a:solidFill>
                  <a:srgbClr val="C00000"/>
                </a:solidFill>
              </a:rPr>
              <a:t> se halla </a:t>
            </a:r>
            <a:r>
              <a:rPr lang="es-ES" dirty="0" err="1" smtClean="0">
                <a:solidFill>
                  <a:srgbClr val="C00000"/>
                </a:solidFill>
              </a:rPr>
              <a:t>pade</a:t>
            </a:r>
            <a:r>
              <a:rPr lang="es-ES" dirty="0" smtClean="0">
                <a:solidFill>
                  <a:srgbClr val="C00000"/>
                </a:solidFill>
              </a:rPr>
              <a:t>-{5}</a:t>
            </a:r>
            <a:r>
              <a:rPr lang="es-ES" dirty="0" err="1" smtClean="0">
                <a:solidFill>
                  <a:srgbClr val="C00000"/>
                </a:solidFill>
              </a:rPr>
              <a:t>ciendo</a:t>
            </a:r>
            <a:r>
              <a:rPr lang="es-ES" dirty="0" smtClean="0">
                <a:solidFill>
                  <a:srgbClr val="C00000"/>
                </a:solidFill>
              </a:rPr>
              <a:t> de una hernia inguinal completa en el {6} lado derecho [AMGU, doc. 42, 1869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</a:t>
            </a:r>
            <a:r>
              <a:rPr lang="es-ES" dirty="0" smtClean="0">
                <a:solidFill>
                  <a:srgbClr val="C00000"/>
                </a:solidFill>
              </a:rPr>
              <a:t>45)-{1} &lt;...&gt; </a:t>
            </a:r>
            <a:r>
              <a:rPr lang="es-ES" b="1" dirty="0" smtClean="0">
                <a:solidFill>
                  <a:srgbClr val="C00000"/>
                </a:solidFill>
              </a:rPr>
              <a:t>Luego {2} que V. me hizo la honra {3} de nombrarme por Teniente {4} Corregidor; </a:t>
            </a:r>
            <a:r>
              <a:rPr lang="es-ES" dirty="0" err="1" smtClean="0">
                <a:solidFill>
                  <a:srgbClr val="C00000"/>
                </a:solidFill>
              </a:rPr>
              <a:t>comprobè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justamen</a:t>
            </a:r>
            <a:r>
              <a:rPr lang="es-ES" dirty="0" smtClean="0">
                <a:solidFill>
                  <a:srgbClr val="C00000"/>
                </a:solidFill>
              </a:rPr>
              <a:t>-{5}te los obsequios que en honor {6} de mi persona </a:t>
            </a:r>
            <a:r>
              <a:rPr lang="es-ES" dirty="0" err="1" smtClean="0">
                <a:solidFill>
                  <a:srgbClr val="C00000"/>
                </a:solidFill>
              </a:rPr>
              <a:t>mereci</a:t>
            </a:r>
            <a:r>
              <a:rPr lang="es-ES" dirty="0" smtClean="0">
                <a:solidFill>
                  <a:srgbClr val="C00000"/>
                </a:solidFill>
              </a:rPr>
              <a:t> de su {7} confianza con la </a:t>
            </a:r>
            <a:r>
              <a:rPr lang="es-ES" dirty="0" err="1" smtClean="0">
                <a:solidFill>
                  <a:srgbClr val="C00000"/>
                </a:solidFill>
              </a:rPr>
              <a:t>aceptacion</a:t>
            </a:r>
            <a:r>
              <a:rPr lang="es-ES" dirty="0" smtClean="0">
                <a:solidFill>
                  <a:srgbClr val="C00000"/>
                </a:solidFill>
              </a:rPr>
              <a:t> {8} del </a:t>
            </a:r>
            <a:r>
              <a:rPr lang="es-ES" dirty="0" err="1" smtClean="0">
                <a:solidFill>
                  <a:srgbClr val="C00000"/>
                </a:solidFill>
              </a:rPr>
              <a:t>empléo</a:t>
            </a:r>
            <a:r>
              <a:rPr lang="es-ES" dirty="0" smtClean="0">
                <a:solidFill>
                  <a:srgbClr val="C00000"/>
                </a:solidFill>
              </a:rPr>
              <a:t>. [AMAH, doc. 18, 1803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(46)- &lt;...&gt; en esto {12} supuesto es de la mejor higiene para {13} este interesado, en </a:t>
            </a:r>
            <a:r>
              <a:rPr lang="es-ES" dirty="0" err="1" smtClean="0">
                <a:solidFill>
                  <a:srgbClr val="C00000"/>
                </a:solidFill>
              </a:rPr>
              <a:t>atencion</a:t>
            </a:r>
            <a:r>
              <a:rPr lang="es-ES" dirty="0" smtClean="0">
                <a:solidFill>
                  <a:srgbClr val="C00000"/>
                </a:solidFill>
              </a:rPr>
              <a:t> a las </a:t>
            </a:r>
            <a:r>
              <a:rPr lang="es-ES" dirty="0" err="1" smtClean="0">
                <a:solidFill>
                  <a:srgbClr val="C00000"/>
                </a:solidFill>
              </a:rPr>
              <a:t>condi</a:t>
            </a:r>
            <a:r>
              <a:rPr lang="es-ES" dirty="0" smtClean="0">
                <a:solidFill>
                  <a:srgbClr val="C00000"/>
                </a:solidFill>
              </a:rPr>
              <a:t>-{14}</a:t>
            </a:r>
            <a:r>
              <a:rPr lang="es-ES" dirty="0" err="1" smtClean="0">
                <a:solidFill>
                  <a:srgbClr val="C00000"/>
                </a:solidFill>
              </a:rPr>
              <a:t>ciones</a:t>
            </a:r>
            <a:r>
              <a:rPr lang="es-ES" dirty="0" smtClean="0">
                <a:solidFill>
                  <a:srgbClr val="C00000"/>
                </a:solidFill>
              </a:rPr>
              <a:t> arriba consignadas, que por al-{15}</a:t>
            </a:r>
            <a:r>
              <a:rPr lang="es-ES" dirty="0" err="1" smtClean="0">
                <a:solidFill>
                  <a:srgbClr val="C00000"/>
                </a:solidFill>
              </a:rPr>
              <a:t>gun</a:t>
            </a:r>
            <a:r>
              <a:rPr lang="es-ES" dirty="0" smtClean="0">
                <a:solidFill>
                  <a:srgbClr val="C00000"/>
                </a:solidFill>
              </a:rPr>
              <a:t> tiempo, y mientras hace uso de las {16} aguas de mar, </a:t>
            </a:r>
            <a:r>
              <a:rPr lang="es-ES" b="1" dirty="0" smtClean="0">
                <a:solidFill>
                  <a:srgbClr val="C00000"/>
                </a:solidFill>
              </a:rPr>
              <a:t>deje el referido </a:t>
            </a:r>
            <a:r>
              <a:rPr lang="es-ES" b="1" dirty="0" err="1" smtClean="0">
                <a:solidFill>
                  <a:srgbClr val="C00000"/>
                </a:solidFill>
              </a:rPr>
              <a:t>instru</a:t>
            </a:r>
            <a:r>
              <a:rPr lang="es-ES" b="1" dirty="0" smtClean="0">
                <a:solidFill>
                  <a:srgbClr val="C00000"/>
                </a:solidFill>
              </a:rPr>
              <a:t>-{17}</a:t>
            </a:r>
            <a:r>
              <a:rPr lang="es-ES" b="1" dirty="0" err="1" smtClean="0">
                <a:solidFill>
                  <a:srgbClr val="C00000"/>
                </a:solidFill>
              </a:rPr>
              <a:t>mento</a:t>
            </a:r>
            <a:r>
              <a:rPr lang="es-ES" b="1" dirty="0" smtClean="0">
                <a:solidFill>
                  <a:srgbClr val="C00000"/>
                </a:solidFill>
              </a:rPr>
              <a:t>; pues de otro modo </a:t>
            </a:r>
            <a:r>
              <a:rPr lang="es-ES" b="1" dirty="0" err="1" smtClean="0">
                <a:solidFill>
                  <a:srgbClr val="C00000"/>
                </a:solidFill>
              </a:rPr>
              <a:t>podria</a:t>
            </a:r>
            <a:r>
              <a:rPr lang="es-ES" b="1" dirty="0" smtClean="0">
                <a:solidFill>
                  <a:srgbClr val="C00000"/>
                </a:solidFill>
              </a:rPr>
              <a:t> peli-{18}</a:t>
            </a:r>
            <a:r>
              <a:rPr lang="es-ES" b="1" dirty="0" err="1" smtClean="0">
                <a:solidFill>
                  <a:srgbClr val="C00000"/>
                </a:solidFill>
              </a:rPr>
              <a:t>grar</a:t>
            </a:r>
            <a:r>
              <a:rPr lang="es-ES" b="1" dirty="0" smtClean="0">
                <a:solidFill>
                  <a:srgbClr val="C00000"/>
                </a:solidFill>
              </a:rPr>
              <a:t> su salud.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Guadalaj</a:t>
            </a:r>
            <a:r>
              <a:rPr lang="es-ES" baseline="30000" dirty="0" err="1" smtClean="0">
                <a:solidFill>
                  <a:srgbClr val="C00000"/>
                </a:solidFill>
              </a:rPr>
              <a:t>a</a:t>
            </a:r>
            <a:r>
              <a:rPr lang="es-ES" dirty="0" smtClean="0">
                <a:solidFill>
                  <a:srgbClr val="C00000"/>
                </a:solidFill>
              </a:rPr>
              <a:t>. 8 de Julio {19} de 1869. [AMGU, doc.  </a:t>
            </a:r>
            <a:r>
              <a:rPr lang="es-ES" dirty="0" smtClean="0">
                <a:solidFill>
                  <a:srgbClr val="C00000"/>
                </a:solidFill>
              </a:rPr>
              <a:t>42, 1869]</a:t>
            </a:r>
            <a:endParaRPr lang="es-ES" dirty="0" smtClean="0">
              <a:solidFill>
                <a:srgbClr val="C00000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16023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836712"/>
            <a:ext cx="8568952" cy="568863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s-ES" dirty="0" smtClean="0">
                <a:solidFill>
                  <a:srgbClr val="C00000"/>
                </a:solidFill>
              </a:rPr>
              <a:t>(47)-{23} No he de formar juicios, que se hacen por sí solo</a:t>
            </a:r>
            <a:r>
              <a:rPr lang="es-ES" b="1" dirty="0" smtClean="0">
                <a:solidFill>
                  <a:srgbClr val="C00000"/>
                </a:solidFill>
              </a:rPr>
              <a:t>; {24} pero demostrado ha quedado</a:t>
            </a:r>
            <a:r>
              <a:rPr lang="es-ES" dirty="0" smtClean="0">
                <a:solidFill>
                  <a:srgbClr val="C00000"/>
                </a:solidFill>
              </a:rPr>
              <a:t>, con tan </a:t>
            </a:r>
            <a:r>
              <a:rPr lang="es-ES" dirty="0" err="1" smtClean="0">
                <a:solidFill>
                  <a:srgbClr val="C00000"/>
                </a:solidFill>
              </a:rPr>
              <a:t>plausive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dispo</a:t>
            </a:r>
            <a:r>
              <a:rPr lang="es-ES" dirty="0" smtClean="0">
                <a:solidFill>
                  <a:srgbClr val="C00000"/>
                </a:solidFill>
              </a:rPr>
              <a:t>-{25}</a:t>
            </a:r>
            <a:r>
              <a:rPr lang="es-ES" dirty="0" err="1" smtClean="0">
                <a:solidFill>
                  <a:srgbClr val="C00000"/>
                </a:solidFill>
              </a:rPr>
              <a:t>sicion</a:t>
            </a:r>
            <a:r>
              <a:rPr lang="es-ES" dirty="0" smtClean="0">
                <a:solidFill>
                  <a:srgbClr val="C00000"/>
                </a:solidFill>
              </a:rPr>
              <a:t>, la incompetencia </a:t>
            </a:r>
            <a:r>
              <a:rPr lang="es-ES" dirty="0" err="1" smtClean="0">
                <a:solidFill>
                  <a:srgbClr val="C00000"/>
                </a:solidFill>
              </a:rPr>
              <a:t>mia</a:t>
            </a:r>
            <a:r>
              <a:rPr lang="es-ES" dirty="0" smtClean="0">
                <a:solidFill>
                  <a:srgbClr val="C00000"/>
                </a:solidFill>
              </a:rPr>
              <a:t> en la materia, [AMAH, doc. 94, 1896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(48)-{19} &lt;...&gt; á nadie piden ni {20} molestan, </a:t>
            </a:r>
            <a:r>
              <a:rPr lang="es-ES" dirty="0" err="1" smtClean="0">
                <a:solidFill>
                  <a:srgbClr val="C00000"/>
                </a:solidFill>
              </a:rPr>
              <a:t>contentandose</a:t>
            </a:r>
            <a:r>
              <a:rPr lang="es-ES" dirty="0" smtClean="0">
                <a:solidFill>
                  <a:srgbClr val="C00000"/>
                </a:solidFill>
              </a:rPr>
              <a:t> con lo que la cari-{21}dad y beneficencia que algunas </a:t>
            </a:r>
            <a:r>
              <a:rPr lang="es-ES" dirty="0" err="1" smtClean="0">
                <a:solidFill>
                  <a:srgbClr val="C00000"/>
                </a:solidFill>
              </a:rPr>
              <a:t>jentes</a:t>
            </a:r>
            <a:r>
              <a:rPr lang="es-ES" dirty="0" smtClean="0">
                <a:solidFill>
                  <a:srgbClr val="C00000"/>
                </a:solidFill>
              </a:rPr>
              <a:t> les {22} </a:t>
            </a:r>
            <a:r>
              <a:rPr lang="es-ES" b="1" dirty="0" smtClean="0">
                <a:solidFill>
                  <a:srgbClr val="C00000"/>
                </a:solidFill>
              </a:rPr>
              <a:t>suministran; y sin que</a:t>
            </a:r>
            <a:r>
              <a:rPr lang="es-ES" dirty="0" smtClean="0">
                <a:solidFill>
                  <a:srgbClr val="C00000"/>
                </a:solidFill>
              </a:rPr>
              <a:t> su </a:t>
            </a:r>
            <a:r>
              <a:rPr lang="es-ES" dirty="0" err="1" smtClean="0">
                <a:solidFill>
                  <a:srgbClr val="C00000"/>
                </a:solidFill>
              </a:rPr>
              <a:t>enclaustracion</a:t>
            </a:r>
            <a:r>
              <a:rPr lang="es-ES" dirty="0" smtClean="0">
                <a:solidFill>
                  <a:srgbClr val="C00000"/>
                </a:solidFill>
              </a:rPr>
              <a:t> y {23} genero de vida (como tan pacifica y ajena {24} de todo asunto) pueda </a:t>
            </a:r>
            <a:r>
              <a:rPr lang="es-ES" dirty="0" err="1" smtClean="0">
                <a:solidFill>
                  <a:srgbClr val="C00000"/>
                </a:solidFill>
              </a:rPr>
              <a:t>escitar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estrañeza</a:t>
            </a:r>
            <a:r>
              <a:rPr lang="es-ES" dirty="0" smtClean="0">
                <a:solidFill>
                  <a:srgbClr val="C00000"/>
                </a:solidFill>
              </a:rPr>
              <a:t> ni {25} menos </a:t>
            </a:r>
            <a:r>
              <a:rPr lang="es-ES" dirty="0" err="1" smtClean="0">
                <a:solidFill>
                  <a:srgbClr val="C00000"/>
                </a:solidFill>
              </a:rPr>
              <a:t>escandalo</a:t>
            </a:r>
            <a:r>
              <a:rPr lang="es-ES" dirty="0" smtClean="0">
                <a:solidFill>
                  <a:srgbClr val="C00000"/>
                </a:solidFill>
              </a:rPr>
              <a:t> en el pueblo. [AMAH, doc. 11, 1844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(49)-{14} 3</a:t>
            </a:r>
            <a:r>
              <a:rPr lang="es-ES" baseline="30000" dirty="0" smtClean="0">
                <a:solidFill>
                  <a:srgbClr val="C00000"/>
                </a:solidFill>
              </a:rPr>
              <a:t>a</a:t>
            </a:r>
            <a:r>
              <a:rPr lang="es-ES" dirty="0" smtClean="0">
                <a:solidFill>
                  <a:srgbClr val="C00000"/>
                </a:solidFill>
              </a:rPr>
              <a:t>. La tierra para los tapiales será de condiciones </a:t>
            </a:r>
            <a:r>
              <a:rPr lang="es-ES" dirty="0" err="1" smtClean="0">
                <a:solidFill>
                  <a:srgbClr val="C00000"/>
                </a:solidFill>
              </a:rPr>
              <a:t>aproposito</a:t>
            </a:r>
            <a:r>
              <a:rPr lang="es-ES" dirty="0" smtClean="0">
                <a:solidFill>
                  <a:srgbClr val="C00000"/>
                </a:solidFill>
              </a:rPr>
              <a:t> para la {15} </a:t>
            </a:r>
            <a:r>
              <a:rPr lang="es-ES" b="1" dirty="0" smtClean="0">
                <a:solidFill>
                  <a:srgbClr val="C00000"/>
                </a:solidFill>
              </a:rPr>
              <a:t>fábrica; estará </a:t>
            </a:r>
            <a:r>
              <a:rPr lang="es-ES" dirty="0" smtClean="0">
                <a:solidFill>
                  <a:srgbClr val="C00000"/>
                </a:solidFill>
              </a:rPr>
              <a:t>preparada convenientemente para su empleo, y no </a:t>
            </a:r>
            <a:r>
              <a:rPr lang="es-ES" dirty="0" err="1" smtClean="0">
                <a:solidFill>
                  <a:srgbClr val="C00000"/>
                </a:solidFill>
              </a:rPr>
              <a:t>contendra</a:t>
            </a:r>
            <a:r>
              <a:rPr lang="es-ES" dirty="0" smtClean="0">
                <a:solidFill>
                  <a:srgbClr val="C00000"/>
                </a:solidFill>
              </a:rPr>
              <a:t> {16} canto rodado ni arenas. El apisonamiento se </a:t>
            </a:r>
            <a:r>
              <a:rPr lang="es-ES" dirty="0" err="1" smtClean="0">
                <a:solidFill>
                  <a:srgbClr val="C00000"/>
                </a:solidFill>
              </a:rPr>
              <a:t>egecutará</a:t>
            </a:r>
            <a:r>
              <a:rPr lang="es-ES" dirty="0" smtClean="0">
                <a:solidFill>
                  <a:srgbClr val="C00000"/>
                </a:solidFill>
              </a:rPr>
              <a:t> con </a:t>
            </a:r>
            <a:r>
              <a:rPr lang="es-ES" dirty="0" err="1" smtClean="0">
                <a:solidFill>
                  <a:srgbClr val="C00000"/>
                </a:solidFill>
              </a:rPr>
              <a:t>pison</a:t>
            </a:r>
            <a:r>
              <a:rPr lang="es-ES" dirty="0" smtClean="0">
                <a:solidFill>
                  <a:srgbClr val="C00000"/>
                </a:solidFill>
              </a:rPr>
              <a:t> de </a:t>
            </a:r>
            <a:r>
              <a:rPr lang="es-ES" dirty="0" err="1" smtClean="0">
                <a:solidFill>
                  <a:srgbClr val="C00000"/>
                </a:solidFill>
              </a:rPr>
              <a:t>cu</a:t>
            </a:r>
            <a:r>
              <a:rPr lang="es-ES" dirty="0" smtClean="0">
                <a:solidFill>
                  <a:srgbClr val="C00000"/>
                </a:solidFill>
              </a:rPr>
              <a:t>-{17}</a:t>
            </a:r>
            <a:r>
              <a:rPr lang="es-ES" dirty="0" err="1" smtClean="0">
                <a:solidFill>
                  <a:srgbClr val="C00000"/>
                </a:solidFill>
              </a:rPr>
              <a:t>ña</a:t>
            </a:r>
            <a:r>
              <a:rPr lang="es-ES" dirty="0" smtClean="0">
                <a:solidFill>
                  <a:srgbClr val="C00000"/>
                </a:solidFill>
              </a:rPr>
              <a:t>, y las </a:t>
            </a:r>
            <a:r>
              <a:rPr lang="es-ES" dirty="0" err="1" smtClean="0">
                <a:solidFill>
                  <a:srgbClr val="C00000"/>
                </a:solidFill>
              </a:rPr>
              <a:t>tongádas</a:t>
            </a:r>
            <a:r>
              <a:rPr lang="es-ES" dirty="0" smtClean="0">
                <a:solidFill>
                  <a:srgbClr val="C00000"/>
                </a:solidFill>
              </a:rPr>
              <a:t> no </a:t>
            </a:r>
            <a:r>
              <a:rPr lang="es-ES" dirty="0" err="1" smtClean="0">
                <a:solidFill>
                  <a:srgbClr val="C00000"/>
                </a:solidFill>
              </a:rPr>
              <a:t>escederán</a:t>
            </a:r>
            <a:r>
              <a:rPr lang="es-ES" dirty="0" smtClean="0">
                <a:solidFill>
                  <a:srgbClr val="C00000"/>
                </a:solidFill>
              </a:rPr>
              <a:t> de un decímetro de espesor. [AMGU, doc. 327, 1861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(50)-{1} En repetidos oficios dirigidos a V. S. {2} he reclamado el importe de la </a:t>
            </a:r>
            <a:r>
              <a:rPr lang="es-ES" dirty="0" err="1" smtClean="0">
                <a:solidFill>
                  <a:srgbClr val="C00000"/>
                </a:solidFill>
              </a:rPr>
              <a:t>cu</a:t>
            </a:r>
            <a:r>
              <a:rPr lang="es-ES" dirty="0" smtClean="0">
                <a:solidFill>
                  <a:srgbClr val="C00000"/>
                </a:solidFill>
              </a:rPr>
              <a:t>-{3}</a:t>
            </a:r>
            <a:r>
              <a:rPr lang="es-ES" dirty="0" err="1" smtClean="0">
                <a:solidFill>
                  <a:srgbClr val="C00000"/>
                </a:solidFill>
              </a:rPr>
              <a:t>enta</a:t>
            </a:r>
            <a:r>
              <a:rPr lang="es-ES" dirty="0" smtClean="0">
                <a:solidFill>
                  <a:srgbClr val="C00000"/>
                </a:solidFill>
              </a:rPr>
              <a:t> de los gastos causados en el </a:t>
            </a:r>
            <a:r>
              <a:rPr lang="es-ES" dirty="0" err="1" smtClean="0">
                <a:solidFill>
                  <a:srgbClr val="C00000"/>
                </a:solidFill>
              </a:rPr>
              <a:t>tpo</a:t>
            </a:r>
            <a:r>
              <a:rPr lang="es-ES" dirty="0" smtClean="0">
                <a:solidFill>
                  <a:srgbClr val="C00000"/>
                </a:solidFill>
              </a:rPr>
              <a:t> {4} que tuve el honor de ser apoderado {5} de esa </a:t>
            </a:r>
            <a:r>
              <a:rPr lang="es-ES" dirty="0" err="1" smtClean="0">
                <a:solidFill>
                  <a:srgbClr val="C00000"/>
                </a:solidFill>
              </a:rPr>
              <a:t>Novilisima</a:t>
            </a:r>
            <a:r>
              <a:rPr lang="es-ES" dirty="0" smtClean="0">
                <a:solidFill>
                  <a:srgbClr val="C00000"/>
                </a:solidFill>
              </a:rPr>
              <a:t> ciudad, en Madrid; {6} y </a:t>
            </a:r>
            <a:r>
              <a:rPr lang="es-ES" dirty="0" err="1" smtClean="0">
                <a:solidFill>
                  <a:srgbClr val="C00000"/>
                </a:solidFill>
              </a:rPr>
              <a:t>ultimam</a:t>
            </a:r>
            <a:r>
              <a:rPr lang="es-ES" baseline="30000" dirty="0" err="1" smtClean="0">
                <a:solidFill>
                  <a:srgbClr val="C00000"/>
                </a:solidFill>
              </a:rPr>
              <a:t>te</a:t>
            </a:r>
            <a:r>
              <a:rPr lang="es-ES" dirty="0" smtClean="0">
                <a:solidFill>
                  <a:srgbClr val="C00000"/>
                </a:solidFill>
              </a:rPr>
              <a:t>. </a:t>
            </a:r>
            <a:r>
              <a:rPr lang="es-ES" dirty="0" err="1" smtClean="0">
                <a:solidFill>
                  <a:srgbClr val="C00000"/>
                </a:solidFill>
              </a:rPr>
              <a:t>dirigi</a:t>
            </a:r>
            <a:r>
              <a:rPr lang="es-ES" dirty="0" smtClean="0">
                <a:solidFill>
                  <a:srgbClr val="C00000"/>
                </a:solidFill>
              </a:rPr>
              <a:t> otra cuenta </a:t>
            </a:r>
            <a:r>
              <a:rPr lang="es-ES" dirty="0" err="1" smtClean="0">
                <a:solidFill>
                  <a:srgbClr val="C00000"/>
                </a:solidFill>
              </a:rPr>
              <a:t>p</a:t>
            </a:r>
            <a:r>
              <a:rPr lang="es-ES" baseline="30000" dirty="0" err="1" smtClean="0">
                <a:solidFill>
                  <a:srgbClr val="C00000"/>
                </a:solidFill>
              </a:rPr>
              <a:t>r</a:t>
            </a:r>
            <a:r>
              <a:rPr lang="es-ES" dirty="0" smtClean="0">
                <a:solidFill>
                  <a:srgbClr val="C00000"/>
                </a:solidFill>
              </a:rPr>
              <a:t>. {7} duplicada con facultad al Lic</a:t>
            </a:r>
            <a:r>
              <a:rPr lang="es-ES" baseline="30000" dirty="0" smtClean="0">
                <a:solidFill>
                  <a:srgbClr val="C00000"/>
                </a:solidFill>
              </a:rPr>
              <a:t>do</a:t>
            </a:r>
            <a:r>
              <a:rPr lang="es-ES" dirty="0" smtClean="0">
                <a:solidFill>
                  <a:srgbClr val="C00000"/>
                </a:solidFill>
              </a:rPr>
              <a:t>. </a:t>
            </a:r>
            <a:r>
              <a:rPr lang="es-ES" dirty="0" err="1" smtClean="0">
                <a:solidFill>
                  <a:srgbClr val="C00000"/>
                </a:solidFill>
              </a:rPr>
              <a:t>D</a:t>
            </a:r>
            <a:r>
              <a:rPr lang="es-ES" baseline="30000" dirty="0" err="1" smtClean="0">
                <a:solidFill>
                  <a:srgbClr val="C00000"/>
                </a:solidFill>
              </a:rPr>
              <a:t>n</a:t>
            </a:r>
            <a:r>
              <a:rPr lang="es-ES" dirty="0" err="1" smtClean="0">
                <a:solidFill>
                  <a:srgbClr val="C00000"/>
                </a:solidFill>
              </a:rPr>
              <a:t>.</a:t>
            </a:r>
            <a:r>
              <a:rPr lang="es-ES" dirty="0" smtClean="0">
                <a:solidFill>
                  <a:srgbClr val="C00000"/>
                </a:solidFill>
              </a:rPr>
              <a:t> {8} Antonio Morillas </a:t>
            </a:r>
            <a:r>
              <a:rPr lang="es-ES" dirty="0" err="1" smtClean="0">
                <a:solidFill>
                  <a:srgbClr val="C00000"/>
                </a:solidFill>
              </a:rPr>
              <a:t>vec</a:t>
            </a:r>
            <a:r>
              <a:rPr lang="es-ES" baseline="30000" dirty="0" err="1" smtClean="0">
                <a:solidFill>
                  <a:srgbClr val="C00000"/>
                </a:solidFill>
              </a:rPr>
              <a:t>o</a:t>
            </a:r>
            <a:r>
              <a:rPr lang="es-ES" dirty="0" smtClean="0">
                <a:solidFill>
                  <a:srgbClr val="C00000"/>
                </a:solidFill>
              </a:rPr>
              <a:t>. de Monde={9}</a:t>
            </a:r>
            <a:r>
              <a:rPr lang="es-ES" dirty="0" err="1" smtClean="0">
                <a:solidFill>
                  <a:srgbClr val="C00000"/>
                </a:solidFill>
              </a:rPr>
              <a:t>jar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b="1" dirty="0" err="1" smtClean="0">
                <a:solidFill>
                  <a:srgbClr val="C00000"/>
                </a:solidFill>
              </a:rPr>
              <a:t>p</a:t>
            </a:r>
            <a:r>
              <a:rPr lang="es-ES" b="1" baseline="30000" dirty="0" err="1" smtClean="0">
                <a:solidFill>
                  <a:srgbClr val="C00000"/>
                </a:solidFill>
              </a:rPr>
              <a:t>a</a:t>
            </a:r>
            <a:r>
              <a:rPr lang="es-ES" b="1" dirty="0" smtClean="0">
                <a:solidFill>
                  <a:srgbClr val="C00000"/>
                </a:solidFill>
              </a:rPr>
              <a:t>. su cobro;</a:t>
            </a:r>
            <a:r>
              <a:rPr lang="es-ES" dirty="0" smtClean="0">
                <a:solidFill>
                  <a:srgbClr val="C00000"/>
                </a:solidFill>
              </a:rPr>
              <a:t> [AMAH, doc. 14, 1816].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88031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352928" cy="547260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ES" dirty="0" smtClean="0">
                <a:solidFill>
                  <a:srgbClr val="C00000"/>
                </a:solidFill>
              </a:rPr>
              <a:t>[h1v] {3} En su consecuencia, y respondiendo á un </a:t>
            </a:r>
            <a:r>
              <a:rPr lang="es-ES" dirty="0" err="1" smtClean="0">
                <a:solidFill>
                  <a:srgbClr val="C00000"/>
                </a:solidFill>
              </a:rPr>
              <a:t>senti</a:t>
            </a:r>
            <a:r>
              <a:rPr lang="es-ES" dirty="0" smtClean="0">
                <a:solidFill>
                  <a:srgbClr val="C00000"/>
                </a:solidFill>
              </a:rPr>
              <a:t>-{4}miento de dignidad, dignidad que se ha atropellado, {5} repito, con una </a:t>
            </a:r>
            <a:r>
              <a:rPr lang="es-ES" dirty="0" err="1" smtClean="0">
                <a:solidFill>
                  <a:srgbClr val="C00000"/>
                </a:solidFill>
              </a:rPr>
              <a:t>determinacion</a:t>
            </a:r>
            <a:r>
              <a:rPr lang="es-ES" dirty="0" smtClean="0">
                <a:solidFill>
                  <a:srgbClr val="C00000"/>
                </a:solidFill>
              </a:rPr>
              <a:t> que no coloca, en {6} verdad, en el mejor lugar á su ordenante, sea {7} quien fuere, </a:t>
            </a:r>
            <a:r>
              <a:rPr lang="es-ES" dirty="0" err="1" smtClean="0">
                <a:solidFill>
                  <a:srgbClr val="C00000"/>
                </a:solidFill>
              </a:rPr>
              <a:t>considérome</a:t>
            </a:r>
            <a:r>
              <a:rPr lang="es-ES" dirty="0" smtClean="0">
                <a:solidFill>
                  <a:srgbClr val="C00000"/>
                </a:solidFill>
              </a:rPr>
              <a:t> relevado moralmente de {8} la </a:t>
            </a:r>
            <a:r>
              <a:rPr lang="es-ES" dirty="0" err="1" smtClean="0">
                <a:solidFill>
                  <a:srgbClr val="C00000"/>
                </a:solidFill>
              </a:rPr>
              <a:t>profesion</a:t>
            </a:r>
            <a:r>
              <a:rPr lang="es-ES" dirty="0" smtClean="0">
                <a:solidFill>
                  <a:srgbClr val="C00000"/>
                </a:solidFill>
              </a:rPr>
              <a:t> y cargos que ese Excelentísimo Ayunta-{9}miento me tenia conferidos. Réstame, por tan-{10}</a:t>
            </a:r>
            <a:r>
              <a:rPr lang="es-ES" dirty="0" err="1" smtClean="0">
                <a:solidFill>
                  <a:srgbClr val="C00000"/>
                </a:solidFill>
              </a:rPr>
              <a:t>to</a:t>
            </a:r>
            <a:r>
              <a:rPr lang="es-ES" dirty="0" smtClean="0">
                <a:solidFill>
                  <a:srgbClr val="C00000"/>
                </a:solidFill>
              </a:rPr>
              <a:t>, la </a:t>
            </a:r>
            <a:r>
              <a:rPr lang="es-ES" dirty="0" err="1" smtClean="0">
                <a:solidFill>
                  <a:srgbClr val="C00000"/>
                </a:solidFill>
              </a:rPr>
              <a:t>presentacion</a:t>
            </a:r>
            <a:r>
              <a:rPr lang="es-ES" dirty="0" smtClean="0">
                <a:solidFill>
                  <a:srgbClr val="C00000"/>
                </a:solidFill>
              </a:rPr>
              <a:t> de mi </a:t>
            </a:r>
            <a:r>
              <a:rPr lang="es-ES" dirty="0" err="1" smtClean="0">
                <a:solidFill>
                  <a:srgbClr val="C00000"/>
                </a:solidFill>
              </a:rPr>
              <a:t>dimision</a:t>
            </a:r>
            <a:r>
              <a:rPr lang="es-ES" dirty="0" smtClean="0">
                <a:solidFill>
                  <a:srgbClr val="C00000"/>
                </a:solidFill>
              </a:rPr>
              <a:t>, que espero me {11} sea admitida á la mayor brevedad posible, pues {12} que resuelto quedo á no asistir á los citados merca-{13}dos y matadero. [AMAH, doc. 94, 1896]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88031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992888" cy="4010000"/>
          </a:xfrm>
        </p:spPr>
        <p:txBody>
          <a:bodyPr/>
          <a:lstStyle/>
          <a:p>
            <a:r>
              <a:rPr lang="es-ES" sz="5400" smtClean="0">
                <a:solidFill>
                  <a:srgbClr val="C00000"/>
                </a:solidFill>
              </a:rPr>
              <a:t>Muchas gracias</a:t>
            </a:r>
          </a:p>
          <a:p>
            <a:r>
              <a:rPr lang="es-ES" sz="5400" smtClean="0">
                <a:solidFill>
                  <a:srgbClr val="C00000"/>
                </a:solidFill>
              </a:rPr>
              <a:t>por </a:t>
            </a:r>
            <a:r>
              <a:rPr lang="es-ES" sz="5400" dirty="0" smtClean="0">
                <a:solidFill>
                  <a:srgbClr val="C00000"/>
                </a:solidFill>
              </a:rPr>
              <a:t>su atención</a:t>
            </a:r>
            <a:endParaRPr lang="es-ES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96143"/>
          </a:xfrm>
        </p:spPr>
        <p:txBody>
          <a:bodyPr/>
          <a:lstStyle/>
          <a:p>
            <a:r>
              <a:rPr lang="es-ES" dirty="0" smtClean="0">
                <a:solidFill>
                  <a:srgbClr val="C00000"/>
                </a:solidFill>
              </a:rPr>
              <a:t>GRAMÁTICAS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208912" cy="4032448"/>
          </a:xfrm>
        </p:spPr>
        <p:txBody>
          <a:bodyPr/>
          <a:lstStyle/>
          <a:p>
            <a:r>
              <a:rPr lang="es-ES" i="1" dirty="0" smtClean="0">
                <a:solidFill>
                  <a:srgbClr val="C00000"/>
                </a:solidFill>
              </a:rPr>
              <a:t>Gramática de la lengua castellana según ahora se habla </a:t>
            </a:r>
            <a:r>
              <a:rPr lang="es-ES" dirty="0" smtClean="0">
                <a:solidFill>
                  <a:srgbClr val="C00000"/>
                </a:solidFill>
              </a:rPr>
              <a:t>(1830) de Vicente </a:t>
            </a:r>
            <a:r>
              <a:rPr lang="es-ES" dirty="0" err="1" smtClean="0">
                <a:solidFill>
                  <a:srgbClr val="C00000"/>
                </a:solidFill>
              </a:rPr>
              <a:t>Salvá</a:t>
            </a:r>
            <a:endParaRPr lang="es-ES" dirty="0" smtClean="0">
              <a:solidFill>
                <a:srgbClr val="C00000"/>
              </a:solidFill>
            </a:endParaRPr>
          </a:p>
          <a:p>
            <a:endParaRPr lang="es-ES" dirty="0" smtClean="0">
              <a:solidFill>
                <a:srgbClr val="C00000"/>
              </a:solidFill>
            </a:endParaRPr>
          </a:p>
          <a:p>
            <a:r>
              <a:rPr lang="es-ES" i="1" dirty="0" smtClean="0">
                <a:solidFill>
                  <a:srgbClr val="C00000"/>
                </a:solidFill>
              </a:rPr>
              <a:t>Prontuario de Ortografía de la lengua castellana </a:t>
            </a:r>
            <a:r>
              <a:rPr lang="es-ES" dirty="0" smtClean="0">
                <a:solidFill>
                  <a:srgbClr val="C00000"/>
                </a:solidFill>
              </a:rPr>
              <a:t>(1844) de la Real Academia Española</a:t>
            </a:r>
            <a:endParaRPr lang="es-E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800199"/>
          </a:xfrm>
        </p:spPr>
        <p:txBody>
          <a:bodyPr/>
          <a:lstStyle/>
          <a:p>
            <a:r>
              <a:rPr lang="es-ES" dirty="0" smtClean="0">
                <a:solidFill>
                  <a:srgbClr val="C00000"/>
                </a:solidFill>
              </a:rPr>
              <a:t>Vicente </a:t>
            </a:r>
            <a:r>
              <a:rPr lang="es-ES" dirty="0" err="1" smtClean="0">
                <a:solidFill>
                  <a:srgbClr val="C00000"/>
                </a:solidFill>
              </a:rPr>
              <a:t>Salvá</a:t>
            </a:r>
            <a:r>
              <a:rPr lang="es-ES" dirty="0" smtClean="0">
                <a:solidFill>
                  <a:srgbClr val="C00000"/>
                </a:solidFill>
              </a:rPr>
              <a:t/>
            </a:r>
            <a:br>
              <a:rPr lang="es-ES" dirty="0" smtClean="0">
                <a:solidFill>
                  <a:srgbClr val="C00000"/>
                </a:solidFill>
              </a:rPr>
            </a:br>
            <a:r>
              <a:rPr lang="es-ES" dirty="0" smtClean="0">
                <a:solidFill>
                  <a:srgbClr val="C00000"/>
                </a:solidFill>
              </a:rPr>
              <a:t>(</a:t>
            </a:r>
            <a:r>
              <a:rPr lang="es-ES" dirty="0" smtClean="0">
                <a:solidFill>
                  <a:srgbClr val="C00000"/>
                </a:solidFill>
              </a:rPr>
              <a:t>1831: 368)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/>
          </a:bodyPr>
          <a:lstStyle/>
          <a:p>
            <a:endParaRPr lang="es-ES" dirty="0">
              <a:solidFill>
                <a:srgbClr val="C00000"/>
              </a:solidFill>
            </a:endParaRPr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37442" t="50435" r="37144" b="35147"/>
          <a:stretch>
            <a:fillRect/>
          </a:stretch>
        </p:blipFill>
        <p:spPr bwMode="auto">
          <a:xfrm>
            <a:off x="971600" y="2650880"/>
            <a:ext cx="7128792" cy="293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584175"/>
          </a:xfrm>
        </p:spPr>
        <p:txBody>
          <a:bodyPr/>
          <a:lstStyle/>
          <a:p>
            <a:r>
              <a:rPr lang="es-ES" dirty="0" smtClean="0">
                <a:solidFill>
                  <a:srgbClr val="C00000"/>
                </a:solidFill>
              </a:rPr>
              <a:t>RAE</a:t>
            </a:r>
            <a:r>
              <a:rPr lang="es-ES" dirty="0" smtClean="0">
                <a:solidFill>
                  <a:srgbClr val="C00000"/>
                </a:solidFill>
              </a:rPr>
              <a:t/>
            </a:r>
            <a:br>
              <a:rPr lang="es-ES" dirty="0" smtClean="0">
                <a:solidFill>
                  <a:srgbClr val="C00000"/>
                </a:solidFill>
              </a:rPr>
            </a:br>
            <a:r>
              <a:rPr lang="es-ES" dirty="0" smtClean="0">
                <a:solidFill>
                  <a:srgbClr val="C00000"/>
                </a:solidFill>
              </a:rPr>
              <a:t>(</a:t>
            </a:r>
            <a:r>
              <a:rPr lang="es-ES" dirty="0" smtClean="0">
                <a:solidFill>
                  <a:srgbClr val="C00000"/>
                </a:solidFill>
              </a:rPr>
              <a:t>1844: 35)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713856"/>
          </a:xfrm>
        </p:spPr>
        <p:txBody>
          <a:bodyPr>
            <a:normAutofit/>
          </a:bodyPr>
          <a:lstStyle/>
          <a:p>
            <a:endParaRPr lang="es-ES" sz="3600" dirty="0">
              <a:solidFill>
                <a:srgbClr val="C00000"/>
              </a:solidFill>
            </a:endParaRPr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34505" t="23188" r="34863" b="54493"/>
          <a:stretch>
            <a:fillRect/>
          </a:stretch>
        </p:blipFill>
        <p:spPr bwMode="auto">
          <a:xfrm>
            <a:off x="899592" y="2563515"/>
            <a:ext cx="7344816" cy="2809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584175"/>
          </a:xfrm>
        </p:spPr>
        <p:txBody>
          <a:bodyPr/>
          <a:lstStyle/>
          <a:p>
            <a:r>
              <a:rPr lang="es-ES" b="1" dirty="0" smtClean="0">
                <a:solidFill>
                  <a:srgbClr val="C00000"/>
                </a:solidFill>
              </a:rPr>
              <a:t>Frecuencia de signos (XVII-XVIII)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2996952"/>
            <a:ext cx="7344816" cy="3240360"/>
          </a:xfrm>
        </p:spPr>
        <p:txBody>
          <a:bodyPr>
            <a:normAutofit/>
          </a:bodyPr>
          <a:lstStyle/>
          <a:p>
            <a:pPr algn="l"/>
            <a:r>
              <a:rPr lang="es-ES" dirty="0" smtClean="0"/>
              <a:t>                              </a:t>
            </a:r>
            <a:r>
              <a:rPr lang="es-ES" dirty="0" smtClean="0">
                <a:solidFill>
                  <a:srgbClr val="C00000"/>
                </a:solidFill>
              </a:rPr>
              <a:t>punto       coma</a:t>
            </a: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2ª mitad XVII       66,5%     20,5%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1ª mitad XVIII        5%        70,5%</a:t>
            </a: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p</a:t>
            </a:r>
            <a:r>
              <a:rPr lang="es-ES" dirty="0" smtClean="0">
                <a:solidFill>
                  <a:srgbClr val="C00000"/>
                </a:solidFill>
              </a:rPr>
              <a:t>rácticas asistemáticas – polifuncionalidad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576063"/>
          </a:xfrm>
        </p:spPr>
        <p:txBody>
          <a:bodyPr>
            <a:normAutofit fontScale="90000"/>
          </a:bodyPr>
          <a:lstStyle/>
          <a:p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568952" cy="5472608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21809" t="38551" r="21691" b="14783"/>
          <a:stretch>
            <a:fillRect/>
          </a:stretch>
        </p:blipFill>
        <p:spPr bwMode="auto">
          <a:xfrm>
            <a:off x="323528" y="404664"/>
            <a:ext cx="8496944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88031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992888" cy="547260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s-ES" dirty="0" smtClean="0">
                <a:solidFill>
                  <a:srgbClr val="C00000"/>
                </a:solidFill>
              </a:rPr>
              <a:t>(1) -{</a:t>
            </a:r>
            <a:r>
              <a:rPr lang="es-ES" b="1" dirty="0" smtClean="0">
                <a:solidFill>
                  <a:srgbClr val="C00000"/>
                </a:solidFill>
              </a:rPr>
              <a:t>h 1r</a:t>
            </a:r>
            <a:r>
              <a:rPr lang="es-ES" dirty="0" smtClean="0">
                <a:solidFill>
                  <a:srgbClr val="C00000"/>
                </a:solidFill>
              </a:rPr>
              <a:t>} {1} D. Juan </a:t>
            </a:r>
            <a:r>
              <a:rPr lang="es-ES" dirty="0" err="1" smtClean="0">
                <a:solidFill>
                  <a:srgbClr val="C00000"/>
                </a:solidFill>
              </a:rPr>
              <a:t>Maria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Yañez</a:t>
            </a:r>
            <a:r>
              <a:rPr lang="es-ES" dirty="0" smtClean="0">
                <a:solidFill>
                  <a:srgbClr val="C00000"/>
                </a:solidFill>
              </a:rPr>
              <a:t> Caballero, </a:t>
            </a:r>
            <a:r>
              <a:rPr lang="es-ES" b="1" dirty="0" smtClean="0">
                <a:solidFill>
                  <a:srgbClr val="C00000"/>
                </a:solidFill>
              </a:rPr>
              <a:t>Arquitecto por la {2} Academia de Nobles artes de San Fernando, Maestro mayor de {3} obras de esta Capital y su Provincia, &amp;</a:t>
            </a:r>
            <a:r>
              <a:rPr lang="es-ES" b="1" baseline="30000" dirty="0" smtClean="0">
                <a:solidFill>
                  <a:srgbClr val="C00000"/>
                </a:solidFill>
              </a:rPr>
              <a:t>a</a:t>
            </a:r>
            <a:r>
              <a:rPr lang="es-ES" b="1" dirty="0" smtClean="0">
                <a:solidFill>
                  <a:srgbClr val="C00000"/>
                </a:solidFill>
              </a:rPr>
              <a:t>.</a:t>
            </a:r>
            <a:r>
              <a:rPr lang="es-ES" dirty="0" smtClean="0">
                <a:solidFill>
                  <a:srgbClr val="C00000"/>
                </a:solidFill>
              </a:rPr>
              <a:t> [AMGU, doc. 154, 1854</a:t>
            </a:r>
            <a:r>
              <a:rPr lang="es-ES" dirty="0" smtClean="0">
                <a:solidFill>
                  <a:srgbClr val="C00000"/>
                </a:solidFill>
              </a:rPr>
              <a:t>].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</a:t>
            </a:r>
            <a:r>
              <a:rPr lang="es-ES" dirty="0" smtClean="0">
                <a:solidFill>
                  <a:srgbClr val="C00000"/>
                </a:solidFill>
              </a:rPr>
              <a:t>2) -{3} &lt;...&gt; se hace necesario {4} que mañana mismo forme V. y {5} me remita una </a:t>
            </a:r>
            <a:r>
              <a:rPr lang="es-ES" dirty="0" err="1" smtClean="0">
                <a:solidFill>
                  <a:srgbClr val="C00000"/>
                </a:solidFill>
              </a:rPr>
              <a:t>relacion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nomi</a:t>
            </a:r>
            <a:r>
              <a:rPr lang="es-ES" dirty="0" smtClean="0">
                <a:solidFill>
                  <a:srgbClr val="C00000"/>
                </a:solidFill>
              </a:rPr>
              <a:t>-{6}</a:t>
            </a:r>
            <a:r>
              <a:rPr lang="es-ES" dirty="0" err="1" smtClean="0">
                <a:solidFill>
                  <a:srgbClr val="C00000"/>
                </a:solidFill>
              </a:rPr>
              <a:t>nal</a:t>
            </a:r>
            <a:r>
              <a:rPr lang="es-ES" dirty="0" smtClean="0">
                <a:solidFill>
                  <a:srgbClr val="C00000"/>
                </a:solidFill>
              </a:rPr>
              <a:t> de todos los choriceros y otras {7} personas que hallan degollado {8} reses de </a:t>
            </a:r>
            <a:r>
              <a:rPr lang="es-ES" dirty="0" err="1" smtClean="0">
                <a:solidFill>
                  <a:srgbClr val="C00000"/>
                </a:solidFill>
              </a:rPr>
              <a:t>cérda</a:t>
            </a:r>
            <a:r>
              <a:rPr lang="es-ES" dirty="0" smtClean="0">
                <a:solidFill>
                  <a:srgbClr val="C00000"/>
                </a:solidFill>
              </a:rPr>
              <a:t> en los 14 días de este {9} mes, expresando </a:t>
            </a:r>
            <a:r>
              <a:rPr lang="es-ES" b="1" dirty="0" smtClean="0">
                <a:solidFill>
                  <a:srgbClr val="C00000"/>
                </a:solidFill>
              </a:rPr>
              <a:t>el peso de cada una, {10} fielato, fecha y cantidad del adeudo</a:t>
            </a:r>
            <a:r>
              <a:rPr lang="es-ES" dirty="0" smtClean="0">
                <a:solidFill>
                  <a:srgbClr val="C00000"/>
                </a:solidFill>
              </a:rPr>
              <a:t>. [AMGU, doc. 54, 1884</a:t>
            </a:r>
            <a:r>
              <a:rPr lang="es-ES" dirty="0" smtClean="0">
                <a:solidFill>
                  <a:srgbClr val="C00000"/>
                </a:solidFill>
              </a:rPr>
              <a:t>].</a:t>
            </a:r>
            <a:endParaRPr lang="es-ES" dirty="0" smtClean="0">
              <a:solidFill>
                <a:srgbClr val="C00000"/>
              </a:solidFill>
            </a:endParaRP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</a:t>
            </a:r>
            <a:r>
              <a:rPr lang="es-ES" dirty="0" smtClean="0">
                <a:solidFill>
                  <a:srgbClr val="C00000"/>
                </a:solidFill>
              </a:rPr>
              <a:t>3) -{h1v} {6} Nada tengo que decirle</a:t>
            </a:r>
            <a:r>
              <a:rPr lang="es-ES" b="1" dirty="0" smtClean="0">
                <a:solidFill>
                  <a:srgbClr val="C00000"/>
                </a:solidFill>
              </a:rPr>
              <a:t>, mis </a:t>
            </a:r>
            <a:r>
              <a:rPr lang="es-ES" b="1" dirty="0" err="1" smtClean="0">
                <a:solidFill>
                  <a:srgbClr val="C00000"/>
                </a:solidFill>
              </a:rPr>
              <a:t>recuer</a:t>
            </a:r>
            <a:r>
              <a:rPr lang="es-ES" b="1" dirty="0" smtClean="0">
                <a:solidFill>
                  <a:srgbClr val="C00000"/>
                </a:solidFill>
              </a:rPr>
              <a:t>-{7}dos á Dolores, besos á las niñas y V. {8} sabe que le quiere su buen amigo {9} Gregorio Medrano</a:t>
            </a:r>
            <a:r>
              <a:rPr lang="es-ES" dirty="0" smtClean="0">
                <a:solidFill>
                  <a:srgbClr val="C00000"/>
                </a:solidFill>
              </a:rPr>
              <a:t> [AMGU, doc. 51, 1896</a:t>
            </a:r>
            <a:r>
              <a:rPr lang="es-ES" dirty="0" smtClean="0">
                <a:solidFill>
                  <a:srgbClr val="C00000"/>
                </a:solidFill>
              </a:rPr>
              <a:t>].</a:t>
            </a:r>
            <a:endParaRPr lang="es-ES" dirty="0" smtClean="0">
              <a:solidFill>
                <a:srgbClr val="C00000"/>
              </a:solidFill>
            </a:endParaRPr>
          </a:p>
          <a:p>
            <a:pPr algn="l"/>
            <a:endParaRPr lang="es-ES" dirty="0">
              <a:solidFill>
                <a:srgbClr val="C00000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60647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892480" cy="6858000"/>
          </a:xfrm>
        </p:spPr>
        <p:txBody>
          <a:bodyPr>
            <a:normAutofit fontScale="55000" lnSpcReduction="20000"/>
          </a:bodyPr>
          <a:lstStyle/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</a:t>
            </a:r>
            <a:r>
              <a:rPr lang="es-ES" dirty="0" smtClean="0">
                <a:solidFill>
                  <a:srgbClr val="C00000"/>
                </a:solidFill>
              </a:rPr>
              <a:t>4) -{2} </a:t>
            </a:r>
            <a:r>
              <a:rPr lang="es-ES" dirty="0" err="1" smtClean="0">
                <a:solidFill>
                  <a:srgbClr val="C00000"/>
                </a:solidFill>
              </a:rPr>
              <a:t>D</a:t>
            </a:r>
            <a:r>
              <a:rPr lang="es-ES" baseline="30000" dirty="0" err="1" smtClean="0">
                <a:solidFill>
                  <a:srgbClr val="C00000"/>
                </a:solidFill>
              </a:rPr>
              <a:t>n</a:t>
            </a:r>
            <a:r>
              <a:rPr lang="es-ES" dirty="0" err="1" smtClean="0">
                <a:solidFill>
                  <a:srgbClr val="C00000"/>
                </a:solidFill>
              </a:rPr>
              <a:t>.</a:t>
            </a:r>
            <a:r>
              <a:rPr lang="es-ES" dirty="0" smtClean="0">
                <a:solidFill>
                  <a:srgbClr val="C00000"/>
                </a:solidFill>
              </a:rPr>
              <a:t> Pedro </a:t>
            </a:r>
            <a:r>
              <a:rPr lang="es-ES" dirty="0" err="1" smtClean="0">
                <a:solidFill>
                  <a:srgbClr val="C00000"/>
                </a:solidFill>
              </a:rPr>
              <a:t>Fornero</a:t>
            </a:r>
            <a:r>
              <a:rPr lang="es-ES" b="1" dirty="0" smtClean="0">
                <a:solidFill>
                  <a:srgbClr val="C00000"/>
                </a:solidFill>
              </a:rPr>
              <a:t>, Mayordomo de ellos,</a:t>
            </a:r>
            <a:r>
              <a:rPr lang="es-ES" dirty="0" smtClean="0">
                <a:solidFill>
                  <a:srgbClr val="C00000"/>
                </a:solidFill>
              </a:rPr>
              <a:t> en{3}</a:t>
            </a:r>
            <a:r>
              <a:rPr lang="es-ES" dirty="0" err="1" smtClean="0">
                <a:solidFill>
                  <a:srgbClr val="C00000"/>
                </a:solidFill>
              </a:rPr>
              <a:t>tregará</a:t>
            </a:r>
            <a:r>
              <a:rPr lang="es-ES" dirty="0" smtClean="0">
                <a:solidFill>
                  <a:srgbClr val="C00000"/>
                </a:solidFill>
              </a:rPr>
              <a:t> á </a:t>
            </a:r>
            <a:r>
              <a:rPr lang="es-ES" dirty="0" err="1" smtClean="0">
                <a:solidFill>
                  <a:srgbClr val="C00000"/>
                </a:solidFill>
              </a:rPr>
              <a:t>D</a:t>
            </a:r>
            <a:r>
              <a:rPr lang="es-ES" baseline="30000" dirty="0" err="1" smtClean="0">
                <a:solidFill>
                  <a:srgbClr val="C00000"/>
                </a:solidFill>
              </a:rPr>
              <a:t>n</a:t>
            </a:r>
            <a:r>
              <a:rPr lang="es-ES" dirty="0" err="1" smtClean="0">
                <a:solidFill>
                  <a:srgbClr val="C00000"/>
                </a:solidFill>
              </a:rPr>
              <a:t>.</a:t>
            </a:r>
            <a:r>
              <a:rPr lang="es-ES" dirty="0" smtClean="0">
                <a:solidFill>
                  <a:srgbClr val="C00000"/>
                </a:solidFill>
              </a:rPr>
              <a:t> Santiago Escalar</a:t>
            </a:r>
            <a:r>
              <a:rPr lang="es-ES" b="1" dirty="0" smtClean="0">
                <a:solidFill>
                  <a:srgbClr val="C00000"/>
                </a:solidFill>
              </a:rPr>
              <a:t>,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b="1" dirty="0" smtClean="0">
                <a:solidFill>
                  <a:srgbClr val="C00000"/>
                </a:solidFill>
              </a:rPr>
              <a:t>Agente de negocios de </a:t>
            </a:r>
            <a:r>
              <a:rPr lang="es-ES" b="1" dirty="0" err="1" smtClean="0">
                <a:solidFill>
                  <a:srgbClr val="C00000"/>
                </a:solidFill>
              </a:rPr>
              <a:t>Ciu</a:t>
            </a:r>
            <a:r>
              <a:rPr lang="es-ES" b="1" dirty="0" smtClean="0">
                <a:solidFill>
                  <a:srgbClr val="C00000"/>
                </a:solidFill>
              </a:rPr>
              <a:t>{4}dad en Madrid,</a:t>
            </a:r>
            <a:r>
              <a:rPr lang="es-ES" dirty="0" smtClean="0">
                <a:solidFill>
                  <a:srgbClr val="C00000"/>
                </a:solidFill>
              </a:rPr>
              <a:t> doscientos </a:t>
            </a:r>
            <a:r>
              <a:rPr lang="es-ES" dirty="0" err="1" smtClean="0">
                <a:solidFill>
                  <a:srgbClr val="C00000"/>
                </a:solidFill>
              </a:rPr>
              <a:t>r</a:t>
            </a:r>
            <a:r>
              <a:rPr lang="es-ES" baseline="30000" dirty="0" err="1" smtClean="0">
                <a:solidFill>
                  <a:srgbClr val="C00000"/>
                </a:solidFill>
              </a:rPr>
              <a:t>s</a:t>
            </a:r>
            <a:r>
              <a:rPr lang="es-ES" dirty="0" smtClean="0">
                <a:solidFill>
                  <a:srgbClr val="C00000"/>
                </a:solidFill>
              </a:rPr>
              <a:t>. </a:t>
            </a:r>
            <a:r>
              <a:rPr lang="es-ES" dirty="0" err="1" smtClean="0">
                <a:solidFill>
                  <a:srgbClr val="C00000"/>
                </a:solidFill>
              </a:rPr>
              <a:t>v</a:t>
            </a:r>
            <a:r>
              <a:rPr lang="es-ES" baseline="30000" dirty="0" err="1" smtClean="0">
                <a:solidFill>
                  <a:srgbClr val="C00000"/>
                </a:solidFill>
              </a:rPr>
              <a:t>n</a:t>
            </a:r>
            <a:r>
              <a:rPr lang="es-ES" dirty="0" smtClean="0">
                <a:solidFill>
                  <a:srgbClr val="C00000"/>
                </a:solidFill>
              </a:rPr>
              <a:t>. que le están señalados por {5} Reglamento [AMAH, doc. 15, 1829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(5) -{2} Narciso Castrillo</a:t>
            </a:r>
            <a:r>
              <a:rPr lang="es-ES" b="1" dirty="0" smtClean="0">
                <a:solidFill>
                  <a:srgbClr val="C00000"/>
                </a:solidFill>
              </a:rPr>
              <a:t>, Profesor de </a:t>
            </a:r>
            <a:r>
              <a:rPr lang="es-ES" b="1" dirty="0" err="1" smtClean="0">
                <a:solidFill>
                  <a:srgbClr val="C00000"/>
                </a:solidFill>
              </a:rPr>
              <a:t>Ynstruc</a:t>
            </a:r>
            <a:r>
              <a:rPr lang="es-ES" b="1" dirty="0" smtClean="0">
                <a:solidFill>
                  <a:srgbClr val="C00000"/>
                </a:solidFill>
              </a:rPr>
              <a:t>. Primar</a:t>
            </a:r>
            <a:r>
              <a:rPr lang="es-ES" b="1" baseline="30000" dirty="0" smtClean="0">
                <a:solidFill>
                  <a:srgbClr val="C00000"/>
                </a:solidFill>
              </a:rPr>
              <a:t>a</a:t>
            </a:r>
            <a:r>
              <a:rPr lang="es-ES" b="1" dirty="0" smtClean="0">
                <a:solidFill>
                  <a:srgbClr val="C00000"/>
                </a:solidFill>
              </a:rPr>
              <a:t>. pública {3} dela misma,</a:t>
            </a:r>
            <a:r>
              <a:rPr lang="es-ES" dirty="0" smtClean="0">
                <a:solidFill>
                  <a:srgbClr val="C00000"/>
                </a:solidFill>
              </a:rPr>
              <a:t> á VS. con el debido respecto hace presente [AMAH, doc. 201, 1861</a:t>
            </a:r>
            <a:r>
              <a:rPr lang="es-ES" dirty="0" smtClean="0">
                <a:solidFill>
                  <a:srgbClr val="C00000"/>
                </a:solidFill>
              </a:rPr>
              <a:t>]</a:t>
            </a:r>
            <a:endParaRPr lang="es-ES" dirty="0" smtClean="0">
              <a:solidFill>
                <a:srgbClr val="C00000"/>
              </a:solidFill>
            </a:endParaRP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</a:t>
            </a:r>
            <a:r>
              <a:rPr lang="es-ES" dirty="0" smtClean="0">
                <a:solidFill>
                  <a:srgbClr val="C00000"/>
                </a:solidFill>
              </a:rPr>
              <a:t>6) -{29} la </a:t>
            </a:r>
            <a:r>
              <a:rPr lang="es-ES" dirty="0" err="1" smtClean="0">
                <a:solidFill>
                  <a:srgbClr val="C00000"/>
                </a:solidFill>
              </a:rPr>
              <a:t>admision</a:t>
            </a:r>
            <a:r>
              <a:rPr lang="es-ES" dirty="0" smtClean="0">
                <a:solidFill>
                  <a:srgbClr val="C00000"/>
                </a:solidFill>
              </a:rPr>
              <a:t> de la </a:t>
            </a:r>
            <a:r>
              <a:rPr lang="es-ES" dirty="0" err="1" smtClean="0">
                <a:solidFill>
                  <a:srgbClr val="C00000"/>
                </a:solidFill>
              </a:rPr>
              <a:t>renun</a:t>
            </a:r>
            <a:r>
              <a:rPr lang="es-ES" dirty="0" smtClean="0">
                <a:solidFill>
                  <a:srgbClr val="C00000"/>
                </a:solidFill>
              </a:rPr>
              <a:t>-{30}</a:t>
            </a:r>
            <a:r>
              <a:rPr lang="es-ES" dirty="0" err="1" smtClean="0">
                <a:solidFill>
                  <a:srgbClr val="C00000"/>
                </a:solidFill>
              </a:rPr>
              <a:t>cia</a:t>
            </a:r>
            <a:r>
              <a:rPr lang="es-ES" dirty="0" smtClean="0">
                <a:solidFill>
                  <a:srgbClr val="C00000"/>
                </a:solidFill>
              </a:rPr>
              <a:t> de </a:t>
            </a:r>
            <a:r>
              <a:rPr lang="es-ES" dirty="0" err="1" smtClean="0">
                <a:solidFill>
                  <a:srgbClr val="C00000"/>
                </a:solidFill>
              </a:rPr>
              <a:t>dho</a:t>
            </a:r>
            <a:r>
              <a:rPr lang="es-ES" dirty="0" smtClean="0">
                <a:solidFill>
                  <a:srgbClr val="C00000"/>
                </a:solidFill>
              </a:rPr>
              <a:t> empleo</a:t>
            </a:r>
            <a:r>
              <a:rPr lang="es-ES" b="1" dirty="0" smtClean="0">
                <a:solidFill>
                  <a:srgbClr val="C00000"/>
                </a:solidFill>
              </a:rPr>
              <a:t>, que fiel-{31}mente deposito en su cono-{32}</a:t>
            </a:r>
            <a:r>
              <a:rPr lang="es-ES" b="1" dirty="0" err="1" smtClean="0">
                <a:solidFill>
                  <a:srgbClr val="C00000"/>
                </a:solidFill>
              </a:rPr>
              <a:t>cida</a:t>
            </a:r>
            <a:r>
              <a:rPr lang="es-ES" b="1" dirty="0" smtClean="0">
                <a:solidFill>
                  <a:srgbClr val="C00000"/>
                </a:solidFill>
              </a:rPr>
              <a:t> </a:t>
            </a:r>
            <a:r>
              <a:rPr lang="es-ES" b="1" dirty="0" err="1" smtClean="0">
                <a:solidFill>
                  <a:srgbClr val="C00000"/>
                </a:solidFill>
              </a:rPr>
              <a:t>penetracion</a:t>
            </a:r>
            <a:r>
              <a:rPr lang="es-ES" b="1" dirty="0" smtClean="0">
                <a:solidFill>
                  <a:srgbClr val="C00000"/>
                </a:solidFill>
              </a:rPr>
              <a:t>,</a:t>
            </a:r>
            <a:r>
              <a:rPr lang="es-ES" dirty="0" smtClean="0">
                <a:solidFill>
                  <a:srgbClr val="C00000"/>
                </a:solidFill>
              </a:rPr>
              <a:t> exoneran-{33}dome de él.&lt;...&gt; [AMAH, doc. 18, 1803]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</a:t>
            </a:r>
            <a:r>
              <a:rPr lang="es-ES" dirty="0" smtClean="0">
                <a:solidFill>
                  <a:srgbClr val="C00000"/>
                </a:solidFill>
              </a:rPr>
              <a:t>7) - {15} &lt;...&gt; son so-{16}lo seis hermanas</a:t>
            </a:r>
            <a:r>
              <a:rPr lang="es-ES" b="1" dirty="0" smtClean="0">
                <a:solidFill>
                  <a:srgbClr val="C00000"/>
                </a:solidFill>
              </a:rPr>
              <a:t>, que viven en la mas {17} completa paz y </a:t>
            </a:r>
            <a:r>
              <a:rPr lang="es-ES" b="1" dirty="0" err="1" smtClean="0">
                <a:solidFill>
                  <a:srgbClr val="C00000"/>
                </a:solidFill>
              </a:rPr>
              <a:t>armonia</a:t>
            </a:r>
            <a:r>
              <a:rPr lang="es-ES" b="1" dirty="0" smtClean="0">
                <a:solidFill>
                  <a:srgbClr val="C00000"/>
                </a:solidFill>
              </a:rPr>
              <a:t>, </a:t>
            </a:r>
            <a:r>
              <a:rPr lang="es-ES" dirty="0" smtClean="0">
                <a:solidFill>
                  <a:srgbClr val="C00000"/>
                </a:solidFill>
              </a:rPr>
              <a:t>[AMAH, doc. 11, 1844]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</a:t>
            </a:r>
            <a:r>
              <a:rPr lang="es-ES" dirty="0" smtClean="0">
                <a:solidFill>
                  <a:srgbClr val="C00000"/>
                </a:solidFill>
              </a:rPr>
              <a:t>8) - {4} &lt;...&gt; doscientos </a:t>
            </a:r>
            <a:r>
              <a:rPr lang="es-ES" dirty="0" err="1" smtClean="0">
                <a:solidFill>
                  <a:srgbClr val="C00000"/>
                </a:solidFill>
              </a:rPr>
              <a:t>r</a:t>
            </a:r>
            <a:r>
              <a:rPr lang="es-ES" baseline="30000" dirty="0" err="1" smtClean="0">
                <a:solidFill>
                  <a:srgbClr val="C00000"/>
                </a:solidFill>
              </a:rPr>
              <a:t>s</a:t>
            </a:r>
            <a:r>
              <a:rPr lang="es-ES" dirty="0" smtClean="0">
                <a:solidFill>
                  <a:srgbClr val="C00000"/>
                </a:solidFill>
              </a:rPr>
              <a:t>. </a:t>
            </a:r>
            <a:r>
              <a:rPr lang="es-ES" dirty="0" err="1" smtClean="0">
                <a:solidFill>
                  <a:srgbClr val="C00000"/>
                </a:solidFill>
              </a:rPr>
              <a:t>v</a:t>
            </a:r>
            <a:r>
              <a:rPr lang="es-ES" baseline="30000" dirty="0" err="1" smtClean="0">
                <a:solidFill>
                  <a:srgbClr val="C00000"/>
                </a:solidFill>
              </a:rPr>
              <a:t>n</a:t>
            </a:r>
            <a:r>
              <a:rPr lang="es-ES" dirty="0" smtClean="0">
                <a:solidFill>
                  <a:srgbClr val="C00000"/>
                </a:solidFill>
              </a:rPr>
              <a:t>. que le están señalados por {5} Reglamento, y son correspondientes al presente año</a:t>
            </a:r>
            <a:r>
              <a:rPr lang="es-ES" b="1" dirty="0" smtClean="0">
                <a:solidFill>
                  <a:srgbClr val="C00000"/>
                </a:solidFill>
              </a:rPr>
              <a:t>, cuya {6} cantidad con </a:t>
            </a:r>
            <a:r>
              <a:rPr lang="es-ES" b="1" dirty="0" err="1" smtClean="0">
                <a:solidFill>
                  <a:srgbClr val="C00000"/>
                </a:solidFill>
              </a:rPr>
              <a:t>recivo</a:t>
            </a:r>
            <a:r>
              <a:rPr lang="es-ES" b="1" dirty="0" smtClean="0">
                <a:solidFill>
                  <a:srgbClr val="C00000"/>
                </a:solidFill>
              </a:rPr>
              <a:t> y tomada </a:t>
            </a:r>
            <a:r>
              <a:rPr lang="es-ES" b="1" dirty="0" err="1" smtClean="0">
                <a:solidFill>
                  <a:srgbClr val="C00000"/>
                </a:solidFill>
              </a:rPr>
              <a:t>razon</a:t>
            </a:r>
            <a:r>
              <a:rPr lang="es-ES" b="1" dirty="0" smtClean="0">
                <a:solidFill>
                  <a:srgbClr val="C00000"/>
                </a:solidFill>
              </a:rPr>
              <a:t> de este </a:t>
            </a:r>
            <a:r>
              <a:rPr lang="es-ES" b="1" dirty="0" err="1" smtClean="0">
                <a:solidFill>
                  <a:srgbClr val="C00000"/>
                </a:solidFill>
              </a:rPr>
              <a:t>libram</a:t>
            </a:r>
            <a:r>
              <a:rPr lang="es-ES" b="1" baseline="30000" dirty="0" err="1" smtClean="0">
                <a:solidFill>
                  <a:srgbClr val="C00000"/>
                </a:solidFill>
              </a:rPr>
              <a:t>to</a:t>
            </a:r>
            <a:r>
              <a:rPr lang="es-ES" b="1" dirty="0" smtClean="0">
                <a:solidFill>
                  <a:srgbClr val="C00000"/>
                </a:solidFill>
              </a:rPr>
              <a:t>. será de {7} abono en cuentas.</a:t>
            </a:r>
            <a:r>
              <a:rPr lang="es-ES" dirty="0" smtClean="0">
                <a:solidFill>
                  <a:srgbClr val="C00000"/>
                </a:solidFill>
              </a:rPr>
              <a:t> [AMAH, doc. 15, 1829]</a:t>
            </a:r>
          </a:p>
          <a:p>
            <a:pPr algn="l"/>
            <a:endParaRPr lang="es-ES" dirty="0" smtClean="0">
              <a:solidFill>
                <a:srgbClr val="C00000"/>
              </a:solidFill>
            </a:endParaRP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(</a:t>
            </a:r>
            <a:r>
              <a:rPr lang="es-ES" dirty="0" smtClean="0">
                <a:solidFill>
                  <a:srgbClr val="C00000"/>
                </a:solidFill>
              </a:rPr>
              <a:t>9) -{4} Certifico: Que en el libro de defunciones que </a:t>
            </a:r>
            <a:r>
              <a:rPr lang="es-ES" dirty="0" err="1" smtClean="0">
                <a:solidFill>
                  <a:srgbClr val="C00000"/>
                </a:solidFill>
              </a:rPr>
              <a:t>lleba</a:t>
            </a:r>
            <a:r>
              <a:rPr lang="es-ES" dirty="0" smtClean="0">
                <a:solidFill>
                  <a:srgbClr val="C00000"/>
                </a:solidFill>
              </a:rPr>
              <a:t> {5} este juzgado, al folio Treinta y cuatro, numero </a:t>
            </a:r>
            <a:r>
              <a:rPr lang="es-ES" dirty="0" err="1" smtClean="0">
                <a:solidFill>
                  <a:srgbClr val="C00000"/>
                </a:solidFill>
              </a:rPr>
              <a:t>nuebe</a:t>
            </a:r>
            <a:r>
              <a:rPr lang="es-ES" dirty="0" smtClean="0">
                <a:solidFill>
                  <a:srgbClr val="C00000"/>
                </a:solidFill>
              </a:rPr>
              <a:t> {6} se halla la Vicente de Marco </a:t>
            </a:r>
            <a:r>
              <a:rPr lang="es-ES" dirty="0" err="1" smtClean="0">
                <a:solidFill>
                  <a:srgbClr val="C00000"/>
                </a:solidFill>
              </a:rPr>
              <a:t>Gonzalez</a:t>
            </a:r>
            <a:r>
              <a:rPr lang="es-ES" dirty="0" smtClean="0">
                <a:solidFill>
                  <a:srgbClr val="C00000"/>
                </a:solidFill>
              </a:rPr>
              <a:t>,</a:t>
            </a:r>
            <a:r>
              <a:rPr lang="es-ES" b="1" dirty="0" smtClean="0">
                <a:solidFill>
                  <a:srgbClr val="C00000"/>
                </a:solidFill>
              </a:rPr>
              <a:t> cuyo fa{7}</a:t>
            </a:r>
            <a:r>
              <a:rPr lang="es-ES" b="1" dirty="0" err="1" smtClean="0">
                <a:solidFill>
                  <a:srgbClr val="C00000"/>
                </a:solidFill>
              </a:rPr>
              <a:t>llecimiento</a:t>
            </a:r>
            <a:r>
              <a:rPr lang="es-ES" b="1" dirty="0" smtClean="0">
                <a:solidFill>
                  <a:srgbClr val="C00000"/>
                </a:solidFill>
              </a:rPr>
              <a:t> tubo </a:t>
            </a:r>
            <a:r>
              <a:rPr lang="es-ES" b="1" dirty="0" err="1" smtClean="0">
                <a:solidFill>
                  <a:srgbClr val="C00000"/>
                </a:solidFill>
              </a:rPr>
              <a:t>lugár</a:t>
            </a:r>
            <a:r>
              <a:rPr lang="es-ES" b="1" dirty="0" smtClean="0">
                <a:solidFill>
                  <a:srgbClr val="C00000"/>
                </a:solidFill>
              </a:rPr>
              <a:t> el </a:t>
            </a:r>
            <a:r>
              <a:rPr lang="es-ES" b="1" dirty="0" err="1" smtClean="0">
                <a:solidFill>
                  <a:srgbClr val="C00000"/>
                </a:solidFill>
              </a:rPr>
              <a:t>dia</a:t>
            </a:r>
            <a:r>
              <a:rPr lang="es-ES" b="1" dirty="0" smtClean="0">
                <a:solidFill>
                  <a:srgbClr val="C00000"/>
                </a:solidFill>
              </a:rPr>
              <a:t> cuatro de Setiembre {8} del corriente año </a:t>
            </a:r>
            <a:r>
              <a:rPr lang="es-ES" dirty="0" smtClean="0">
                <a:solidFill>
                  <a:srgbClr val="C00000"/>
                </a:solidFill>
              </a:rPr>
              <a:t> [AMGU, doc. 1, 1884]</a:t>
            </a: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 </a:t>
            </a:r>
          </a:p>
          <a:p>
            <a:pPr algn="l"/>
            <a:r>
              <a:rPr lang="es-ES" dirty="0" smtClean="0">
                <a:solidFill>
                  <a:srgbClr val="C00000"/>
                </a:solidFill>
              </a:rPr>
              <a:t> (10) -{31} &lt;...&gt; he </a:t>
            </a:r>
            <a:r>
              <a:rPr lang="es-ES" dirty="0" err="1" smtClean="0">
                <a:solidFill>
                  <a:srgbClr val="C00000"/>
                </a:solidFill>
              </a:rPr>
              <a:t>acorda</a:t>
            </a:r>
            <a:r>
              <a:rPr lang="es-ES" dirty="0" smtClean="0">
                <a:solidFill>
                  <a:srgbClr val="C00000"/>
                </a:solidFill>
              </a:rPr>
              <a:t>{32}do en este </a:t>
            </a:r>
            <a:r>
              <a:rPr lang="es-ES" dirty="0" err="1" smtClean="0">
                <a:solidFill>
                  <a:srgbClr val="C00000"/>
                </a:solidFill>
              </a:rPr>
              <a:t>dia</a:t>
            </a:r>
            <a:r>
              <a:rPr lang="es-ES" dirty="0" smtClean="0">
                <a:solidFill>
                  <a:srgbClr val="C00000"/>
                </a:solidFill>
              </a:rPr>
              <a:t> dirigir à VS. {33} el presente oficio, </a:t>
            </a:r>
            <a:r>
              <a:rPr lang="es-ES" dirty="0" err="1" smtClean="0">
                <a:solidFill>
                  <a:srgbClr val="C00000"/>
                </a:solidFill>
              </a:rPr>
              <a:t>rogandole</a:t>
            </a:r>
            <a:r>
              <a:rPr lang="es-ES" dirty="0" smtClean="0">
                <a:solidFill>
                  <a:srgbClr val="C00000"/>
                </a:solidFill>
              </a:rPr>
              <a:t> {34} se sirva decirme</a:t>
            </a:r>
            <a:r>
              <a:rPr lang="es-ES" b="1" dirty="0" smtClean="0">
                <a:solidFill>
                  <a:srgbClr val="C00000"/>
                </a:solidFill>
              </a:rPr>
              <a:t>, con vista {35} del referido </a:t>
            </a:r>
            <a:r>
              <a:rPr lang="es-ES" b="1" dirty="0" err="1" smtClean="0">
                <a:solidFill>
                  <a:srgbClr val="C00000"/>
                </a:solidFill>
              </a:rPr>
              <a:t>padron</a:t>
            </a:r>
            <a:r>
              <a:rPr lang="es-ES" b="1" dirty="0" smtClean="0">
                <a:solidFill>
                  <a:srgbClr val="C00000"/>
                </a:solidFill>
              </a:rPr>
              <a:t>,</a:t>
            </a:r>
            <a:r>
              <a:rPr lang="es-ES" dirty="0" smtClean="0">
                <a:solidFill>
                  <a:srgbClr val="C00000"/>
                </a:solidFill>
              </a:rPr>
              <a:t> los {36} nombres y edad de los hijos {37} que en él se hallen </a:t>
            </a:r>
            <a:r>
              <a:rPr lang="es-ES" dirty="0" err="1" smtClean="0">
                <a:solidFill>
                  <a:srgbClr val="C00000"/>
                </a:solidFill>
              </a:rPr>
              <a:t>inscri</a:t>
            </a:r>
            <a:r>
              <a:rPr lang="es-ES" dirty="0" smtClean="0">
                <a:solidFill>
                  <a:srgbClr val="C00000"/>
                </a:solidFill>
              </a:rPr>
              <a:t>-{38}tos, [AMAH, doc. 181, 1870]</a:t>
            </a:r>
          </a:p>
          <a:p>
            <a:pPr algn="l"/>
            <a:endParaRPr lang="es-E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3103</Words>
  <Application>Microsoft Office PowerPoint</Application>
  <PresentationFormat>Presentación en pantalla (4:3)</PresentationFormat>
  <Paragraphs>108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Diapositiva 1</vt:lpstr>
      <vt:lpstr>codoxix  Corpus del estudio 40 documentos (1803-1899)</vt:lpstr>
      <vt:lpstr>GRAMÁTICAS</vt:lpstr>
      <vt:lpstr>Vicente Salvá (1831: 368)</vt:lpstr>
      <vt:lpstr>RAE (1844: 35)</vt:lpstr>
      <vt:lpstr>Frecuencia de signos (XVII-XVIII)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www.intercambiosvirtuales.org</dc:creator>
  <cp:lastModifiedBy>www.intercambiosvirtuales.org</cp:lastModifiedBy>
  <cp:revision>29</cp:revision>
  <dcterms:created xsi:type="dcterms:W3CDTF">2015-09-07T07:17:08Z</dcterms:created>
  <dcterms:modified xsi:type="dcterms:W3CDTF">2016-09-13T19:14:43Z</dcterms:modified>
</cp:coreProperties>
</file>