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3"/>
  </p:notesMasterIdLst>
  <p:sldIdLst>
    <p:sldId id="345" r:id="rId2"/>
    <p:sldId id="257" r:id="rId3"/>
    <p:sldId id="296" r:id="rId4"/>
    <p:sldId id="297" r:id="rId5"/>
    <p:sldId id="298" r:id="rId6"/>
    <p:sldId id="306" r:id="rId7"/>
    <p:sldId id="352" r:id="rId8"/>
    <p:sldId id="351" r:id="rId9"/>
    <p:sldId id="274" r:id="rId10"/>
    <p:sldId id="300" r:id="rId11"/>
    <p:sldId id="301" r:id="rId12"/>
    <p:sldId id="302" r:id="rId13"/>
    <p:sldId id="353" r:id="rId14"/>
    <p:sldId id="270" r:id="rId15"/>
    <p:sldId id="260" r:id="rId16"/>
    <p:sldId id="354" r:id="rId17"/>
    <p:sldId id="348" r:id="rId18"/>
    <p:sldId id="342" r:id="rId19"/>
    <p:sldId id="273" r:id="rId20"/>
    <p:sldId id="307" r:id="rId21"/>
    <p:sldId id="343" r:id="rId22"/>
    <p:sldId id="344" r:id="rId23"/>
    <p:sldId id="350" r:id="rId24"/>
    <p:sldId id="321" r:id="rId25"/>
    <p:sldId id="323" r:id="rId26"/>
    <p:sldId id="278" r:id="rId27"/>
    <p:sldId id="322" r:id="rId28"/>
    <p:sldId id="314" r:id="rId29"/>
    <p:sldId id="317" r:id="rId30"/>
    <p:sldId id="320" r:id="rId31"/>
    <p:sldId id="324" r:id="rId32"/>
    <p:sldId id="279" r:id="rId33"/>
    <p:sldId id="340" r:id="rId34"/>
    <p:sldId id="280" r:id="rId35"/>
    <p:sldId id="325" r:id="rId36"/>
    <p:sldId id="282" r:id="rId37"/>
    <p:sldId id="285" r:id="rId38"/>
    <p:sldId id="326" r:id="rId39"/>
    <p:sldId id="328" r:id="rId40"/>
    <p:sldId id="286" r:id="rId41"/>
    <p:sldId id="338" r:id="rId42"/>
    <p:sldId id="331" r:id="rId43"/>
    <p:sldId id="332" r:id="rId44"/>
    <p:sldId id="336" r:id="rId45"/>
    <p:sldId id="337" r:id="rId46"/>
    <p:sldId id="289" r:id="rId47"/>
    <p:sldId id="339" r:id="rId48"/>
    <p:sldId id="333" r:id="rId49"/>
    <p:sldId id="334" r:id="rId50"/>
    <p:sldId id="335" r:id="rId51"/>
    <p:sldId id="34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0" d="100"/>
          <a:sy n="80" d="100"/>
        </p:scale>
        <p:origin x="-1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A2B2F-89D4-46A8-B0D9-D06A1E11A862}" type="datetimeFigureOut">
              <a:rPr lang="de-DE" smtClean="0"/>
              <a:t>11/09/16</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DE4B44-5CE0-4C20-B3DF-72A42E8F298B}" type="slidenum">
              <a:rPr lang="de-DE" smtClean="0"/>
              <a:t>‹n.›</a:t>
            </a:fld>
            <a:endParaRPr lang="de-DE"/>
          </a:p>
        </p:txBody>
      </p:sp>
    </p:spTree>
    <p:extLst>
      <p:ext uri="{BB962C8B-B14F-4D97-AF65-F5344CB8AC3E}">
        <p14:creationId xmlns:p14="http://schemas.microsoft.com/office/powerpoint/2010/main" val="372970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BEDBE7F-507C-4028-AE65-84EF442631EF}" type="slidenum">
              <a:rPr lang="de-DE" smtClean="0"/>
              <a:t>1</a:t>
            </a:fld>
            <a:endParaRPr lang="de-DE"/>
          </a:p>
        </p:txBody>
      </p:sp>
    </p:spTree>
    <p:extLst>
      <p:ext uri="{BB962C8B-B14F-4D97-AF65-F5344CB8AC3E}">
        <p14:creationId xmlns:p14="http://schemas.microsoft.com/office/powerpoint/2010/main" val="246488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BEDBE7F-507C-4028-AE65-84EF442631EF}" type="slidenum">
              <a:rPr lang="de-DE" smtClean="0"/>
              <a:t>51</a:t>
            </a:fld>
            <a:endParaRPr lang="de-DE"/>
          </a:p>
        </p:txBody>
      </p:sp>
    </p:spTree>
    <p:extLst>
      <p:ext uri="{BB962C8B-B14F-4D97-AF65-F5344CB8AC3E}">
        <p14:creationId xmlns:p14="http://schemas.microsoft.com/office/powerpoint/2010/main" val="61942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11/09/16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11/09/16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11/09/16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11/09/16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8147" y="1912761"/>
            <a:ext cx="9629814" cy="2262781"/>
          </a:xfrm>
        </p:spPr>
        <p:txBody>
          <a:bodyPr>
            <a:normAutofit fontScale="90000"/>
          </a:bodyPr>
          <a:lstStyle/>
          <a:p>
            <a:pPr algn="ctr"/>
            <a:r>
              <a:rPr lang="es-ES" altLang="de-DE" sz="5000" b="1" dirty="0">
                <a:solidFill>
                  <a:schemeClr val="tx1"/>
                </a:solidFill>
                <a:latin typeface="Times New Roman" panose="02020603050405020304" pitchFamily="18" charset="0"/>
              </a:rPr>
              <a:t>Un corpus de documentos </a:t>
            </a:r>
            <a:r>
              <a:rPr lang="es-ES" altLang="de-DE" sz="5000" b="1" dirty="0" smtClean="0">
                <a:solidFill>
                  <a:schemeClr val="tx1"/>
                </a:solidFill>
                <a:latin typeface="Times New Roman" panose="02020603050405020304" pitchFamily="18" charset="0"/>
              </a:rPr>
              <a:t>del XIX </a:t>
            </a:r>
            <a:br>
              <a:rPr lang="es-ES" altLang="de-DE" sz="5000" b="1" dirty="0" smtClean="0">
                <a:solidFill>
                  <a:schemeClr val="tx1"/>
                </a:solidFill>
                <a:latin typeface="Times New Roman" panose="02020603050405020304" pitchFamily="18" charset="0"/>
              </a:rPr>
            </a:br>
            <a:r>
              <a:rPr lang="es-ES" altLang="de-DE" sz="5000" b="1" dirty="0" smtClean="0">
                <a:solidFill>
                  <a:schemeClr val="tx1"/>
                </a:solidFill>
                <a:latin typeface="Times New Roman" panose="02020603050405020304" pitchFamily="18" charset="0"/>
              </a:rPr>
              <a:t>para </a:t>
            </a:r>
            <a:r>
              <a:rPr lang="es-ES" altLang="de-DE" sz="5000" b="1" dirty="0">
                <a:solidFill>
                  <a:schemeClr val="tx1"/>
                </a:solidFill>
                <a:latin typeface="Times New Roman" panose="02020603050405020304" pitchFamily="18" charset="0"/>
              </a:rPr>
              <a:t>el estudio histórico </a:t>
            </a:r>
            <a:r>
              <a:rPr lang="es-ES" altLang="de-DE" sz="5000" b="1" dirty="0" smtClean="0">
                <a:solidFill>
                  <a:schemeClr val="tx1"/>
                </a:solidFill>
                <a:latin typeface="Times New Roman" panose="02020603050405020304" pitchFamily="18" charset="0"/>
              </a:rPr>
              <a:t/>
            </a:r>
            <a:br>
              <a:rPr lang="es-ES" altLang="de-DE" sz="5000" b="1" dirty="0" smtClean="0">
                <a:solidFill>
                  <a:schemeClr val="tx1"/>
                </a:solidFill>
                <a:latin typeface="Times New Roman" panose="02020603050405020304" pitchFamily="18" charset="0"/>
              </a:rPr>
            </a:br>
            <a:r>
              <a:rPr lang="es-ES" altLang="de-DE" sz="5000" b="1" dirty="0" smtClean="0">
                <a:solidFill>
                  <a:schemeClr val="tx1"/>
                </a:solidFill>
                <a:latin typeface="Times New Roman" panose="02020603050405020304" pitchFamily="18" charset="0"/>
              </a:rPr>
              <a:t>del </a:t>
            </a:r>
            <a:r>
              <a:rPr lang="es-ES" altLang="de-DE" sz="5000" b="1" dirty="0">
                <a:solidFill>
                  <a:schemeClr val="tx1"/>
                </a:solidFill>
                <a:latin typeface="Times New Roman" panose="02020603050405020304" pitchFamily="18" charset="0"/>
              </a:rPr>
              <a:t>léxico español de la región andina</a:t>
            </a:r>
            <a:endParaRPr lang="de-DE" sz="5000" dirty="0">
              <a:solidFill>
                <a:schemeClr val="tx1"/>
              </a:solidFill>
            </a:endParaRPr>
          </a:p>
        </p:txBody>
      </p:sp>
      <p:pic>
        <p:nvPicPr>
          <p:cNvPr id="3" name="Bild 9" descr="JGU-Logo_farbe.wmf"/>
          <p:cNvPicPr>
            <a:picLocks noChangeAspect="1"/>
          </p:cNvPicPr>
          <p:nvPr/>
        </p:nvPicPr>
        <p:blipFill rotWithShape="1">
          <a:blip r:embed="rId3"/>
          <a:srcRect l="11834" t="25338" r="12765" b="14613"/>
          <a:stretch/>
        </p:blipFill>
        <p:spPr>
          <a:xfrm>
            <a:off x="1108147" y="325885"/>
            <a:ext cx="2100706" cy="1165636"/>
          </a:xfrm>
          <a:prstGeom prst="rect">
            <a:avLst/>
          </a:prstGeom>
        </p:spPr>
      </p:pic>
      <p:pic>
        <p:nvPicPr>
          <p:cNvPr id="4" name="Grafik 3"/>
          <p:cNvPicPr>
            <a:picLocks noChangeAspect="1"/>
          </p:cNvPicPr>
          <p:nvPr/>
        </p:nvPicPr>
        <p:blipFill>
          <a:blip r:embed="rId4"/>
          <a:stretch>
            <a:fillRect/>
          </a:stretch>
        </p:blipFill>
        <p:spPr>
          <a:xfrm>
            <a:off x="9419443" y="375086"/>
            <a:ext cx="1140718" cy="1140718"/>
          </a:xfrm>
          <a:prstGeom prst="rect">
            <a:avLst/>
          </a:prstGeom>
        </p:spPr>
      </p:pic>
      <p:sp>
        <p:nvSpPr>
          <p:cNvPr id="7" name="Rechteck 6"/>
          <p:cNvSpPr/>
          <p:nvPr/>
        </p:nvSpPr>
        <p:spPr>
          <a:xfrm>
            <a:off x="5456349" y="4932853"/>
            <a:ext cx="5103812" cy="669925"/>
          </a:xfrm>
          <a:prstGeom prst="rect">
            <a:avLst/>
          </a:prstGeom>
        </p:spPr>
        <p:txBody>
          <a:bodyPr>
            <a:spAutoFit/>
          </a:bodyPr>
          <a:lstStyle/>
          <a:p>
            <a:pPr algn="r" fontAlgn="base">
              <a:spcBef>
                <a:spcPct val="0"/>
              </a:spcBef>
              <a:spcAft>
                <a:spcPct val="0"/>
              </a:spcAft>
              <a:defRPr/>
            </a:pPr>
            <a:r>
              <a:rPr kumimoji="1" lang="de-DE" sz="1875" dirty="0" smtClean="0">
                <a:latin typeface="Arial Narrow" panose="020B0606020202030204" pitchFamily="34" charset="0"/>
                <a:cs typeface="AngsanaUPC" panose="02020603050405020304" pitchFamily="18" charset="-34"/>
              </a:rPr>
              <a:t>José </a:t>
            </a:r>
            <a:r>
              <a:rPr kumimoji="1" lang="de-DE" sz="1875" dirty="0">
                <a:latin typeface="Arial Narrow" panose="020B0606020202030204" pitchFamily="34" charset="0"/>
                <a:cs typeface="AngsanaUPC" panose="02020603050405020304" pitchFamily="18" charset="-34"/>
              </a:rPr>
              <a:t>Carlos Huisa </a:t>
            </a:r>
            <a:r>
              <a:rPr kumimoji="1" lang="de-DE" sz="1875" dirty="0" err="1">
                <a:latin typeface="Arial Narrow" panose="020B0606020202030204" pitchFamily="34" charset="0"/>
                <a:cs typeface="AngsanaUPC" panose="02020603050405020304" pitchFamily="18" charset="-34"/>
              </a:rPr>
              <a:t>Téllez</a:t>
            </a:r>
            <a:endParaRPr kumimoji="1" lang="de-DE" sz="1875" dirty="0">
              <a:latin typeface="Arial Narrow" panose="020B0606020202030204" pitchFamily="34" charset="0"/>
              <a:cs typeface="AngsanaUPC" panose="02020603050405020304" pitchFamily="18" charset="-34"/>
            </a:endParaRPr>
          </a:p>
          <a:p>
            <a:pPr algn="r" fontAlgn="base">
              <a:spcBef>
                <a:spcPct val="0"/>
              </a:spcBef>
              <a:spcAft>
                <a:spcPct val="0"/>
              </a:spcAft>
              <a:defRPr/>
            </a:pPr>
            <a:r>
              <a:rPr kumimoji="1" lang="de-DE" sz="1875" dirty="0">
                <a:latin typeface="Arial Narrow" panose="020B0606020202030204" pitchFamily="34" charset="0"/>
                <a:cs typeface="AngsanaUPC" panose="02020603050405020304" pitchFamily="18" charset="-34"/>
              </a:rPr>
              <a:t>Johannes Gutenberg-Universität Mainz</a:t>
            </a:r>
          </a:p>
        </p:txBody>
      </p:sp>
      <p:sp>
        <p:nvSpPr>
          <p:cNvPr id="13" name="Foliennummernplatzhalter 12"/>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9096357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spTree>
    <p:extLst>
      <p:ext uri="{BB962C8B-B14F-4D97-AF65-F5344CB8AC3E}">
        <p14:creationId xmlns:p14="http://schemas.microsoft.com/office/powerpoint/2010/main" val="23388974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sp>
        <p:nvSpPr>
          <p:cNvPr id="3" name="Inhaltsplatzhalter 2"/>
          <p:cNvSpPr>
            <a:spLocks noGrp="1"/>
          </p:cNvSpPr>
          <p:nvPr>
            <p:ph idx="1"/>
          </p:nvPr>
        </p:nvSpPr>
        <p:spPr>
          <a:xfrm>
            <a:off x="677334" y="1547527"/>
            <a:ext cx="8596668" cy="1226846"/>
          </a:xfrm>
        </p:spPr>
        <p:txBody>
          <a:bodyPr>
            <a:normAutofit fontScale="25000" lnSpcReduction="20000"/>
          </a:bodyPr>
          <a:lstStyle/>
          <a:p>
            <a:pPr marL="0" indent="0">
              <a:buNone/>
            </a:pPr>
            <a:r>
              <a:rPr lang="de-DE" sz="11200" dirty="0" smtClean="0"/>
              <a:t>Fuentes </a:t>
            </a:r>
            <a:r>
              <a:rPr lang="de-DE" sz="11200" dirty="0" err="1" smtClean="0"/>
              <a:t>metalingüísticas</a:t>
            </a:r>
            <a:r>
              <a:rPr lang="de-DE" sz="11200" dirty="0" smtClean="0"/>
              <a:t> (</a:t>
            </a:r>
            <a:r>
              <a:rPr lang="de-DE" sz="11200" dirty="0" err="1" smtClean="0"/>
              <a:t>diccionarios</a:t>
            </a:r>
            <a:r>
              <a:rPr lang="de-DE" sz="11200" dirty="0" smtClean="0"/>
              <a:t>) </a:t>
            </a:r>
            <a:r>
              <a:rPr lang="de-DE" sz="11200" dirty="0" err="1" smtClean="0"/>
              <a:t>basadas</a:t>
            </a:r>
            <a:r>
              <a:rPr lang="de-DE" sz="11200" dirty="0" smtClean="0"/>
              <a:t> en</a:t>
            </a:r>
          </a:p>
          <a:p>
            <a:pPr marL="0" indent="0">
              <a:buNone/>
            </a:pPr>
            <a:r>
              <a:rPr lang="de-DE" sz="11200" dirty="0" smtClean="0"/>
              <a:t>- </a:t>
            </a:r>
            <a:r>
              <a:rPr lang="de-DE" sz="11200" dirty="0" err="1"/>
              <a:t>una</a:t>
            </a:r>
            <a:r>
              <a:rPr lang="de-DE" sz="11200" dirty="0"/>
              <a:t> </a:t>
            </a:r>
            <a:r>
              <a:rPr lang="de-DE" sz="11200" dirty="0" err="1"/>
              <a:t>perspectiva</a:t>
            </a:r>
            <a:r>
              <a:rPr lang="de-DE" sz="11200" dirty="0"/>
              <a:t> </a:t>
            </a:r>
            <a:r>
              <a:rPr lang="de-DE" sz="11200" dirty="0" err="1"/>
              <a:t>diferencial</a:t>
            </a:r>
            <a:endParaRPr lang="de-DE" sz="11200" dirty="0" smtClean="0"/>
          </a:p>
          <a:p>
            <a:pPr marL="0" indent="0">
              <a:buNone/>
            </a:pPr>
            <a:r>
              <a:rPr lang="de-DE" sz="11200" dirty="0" smtClean="0"/>
              <a:t>- </a:t>
            </a:r>
            <a:r>
              <a:rPr lang="de-DE" sz="11200" dirty="0" err="1" smtClean="0"/>
              <a:t>un</a:t>
            </a:r>
            <a:r>
              <a:rPr lang="de-DE" sz="11200" dirty="0" smtClean="0"/>
              <a:t> </a:t>
            </a:r>
            <a:r>
              <a:rPr lang="de-DE" sz="11200" dirty="0" err="1" smtClean="0"/>
              <a:t>discutible</a:t>
            </a:r>
            <a:r>
              <a:rPr lang="de-DE" sz="11200" dirty="0" smtClean="0"/>
              <a:t> </a:t>
            </a:r>
            <a:r>
              <a:rPr lang="de-DE" sz="11200" dirty="0" err="1" smtClean="0"/>
              <a:t>trabajo</a:t>
            </a:r>
            <a:r>
              <a:rPr lang="de-DE" sz="11200" dirty="0" smtClean="0"/>
              <a:t> </a:t>
            </a:r>
            <a:r>
              <a:rPr lang="de-DE" sz="11200" dirty="0"/>
              <a:t>de </a:t>
            </a:r>
            <a:r>
              <a:rPr lang="de-DE" sz="11200" dirty="0" err="1" smtClean="0"/>
              <a:t>campo</a:t>
            </a:r>
            <a:endParaRPr lang="de-DE" sz="11200" dirty="0" smtClean="0"/>
          </a:p>
          <a:p>
            <a:pPr marL="0" indent="0">
              <a:buNone/>
            </a:pPr>
            <a:endParaRPr lang="de-DE" sz="2600" dirty="0" smtClean="0"/>
          </a:p>
          <a:p>
            <a:pPr marL="0" indent="0">
              <a:buNone/>
            </a:pPr>
            <a:r>
              <a:rPr lang="de-DE" sz="2600" dirty="0" smtClean="0"/>
              <a:t> </a:t>
            </a:r>
            <a:endParaRPr lang="de-DE" sz="2600" dirty="0"/>
          </a:p>
        </p:txBody>
      </p:sp>
    </p:spTree>
    <p:extLst>
      <p:ext uri="{BB962C8B-B14F-4D97-AF65-F5344CB8AC3E}">
        <p14:creationId xmlns:p14="http://schemas.microsoft.com/office/powerpoint/2010/main" val="25059693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sp>
        <p:nvSpPr>
          <p:cNvPr id="3" name="Inhaltsplatzhalter 2"/>
          <p:cNvSpPr>
            <a:spLocks noGrp="1"/>
          </p:cNvSpPr>
          <p:nvPr>
            <p:ph idx="1"/>
          </p:nvPr>
        </p:nvSpPr>
        <p:spPr>
          <a:xfrm>
            <a:off x="677334" y="1547527"/>
            <a:ext cx="8596668" cy="1226846"/>
          </a:xfrm>
        </p:spPr>
        <p:txBody>
          <a:bodyPr>
            <a:normAutofit fontScale="25000" lnSpcReduction="20000"/>
          </a:bodyPr>
          <a:lstStyle/>
          <a:p>
            <a:pPr marL="0" indent="0">
              <a:buNone/>
            </a:pPr>
            <a:r>
              <a:rPr lang="de-DE" sz="11200" dirty="0" smtClean="0"/>
              <a:t>Fuentes </a:t>
            </a:r>
            <a:r>
              <a:rPr lang="de-DE" sz="11200" dirty="0" err="1" smtClean="0"/>
              <a:t>metalingüísticas</a:t>
            </a:r>
            <a:r>
              <a:rPr lang="de-DE" sz="11200" dirty="0" smtClean="0"/>
              <a:t> (</a:t>
            </a:r>
            <a:r>
              <a:rPr lang="de-DE" sz="11200" dirty="0" err="1" smtClean="0"/>
              <a:t>diccionarios</a:t>
            </a:r>
            <a:r>
              <a:rPr lang="de-DE" sz="11200" dirty="0" smtClean="0"/>
              <a:t>) </a:t>
            </a:r>
            <a:r>
              <a:rPr lang="de-DE" sz="11200" dirty="0" err="1" smtClean="0"/>
              <a:t>basadas</a:t>
            </a:r>
            <a:r>
              <a:rPr lang="de-DE" sz="11200" dirty="0" smtClean="0"/>
              <a:t> en</a:t>
            </a:r>
          </a:p>
          <a:p>
            <a:pPr marL="0" indent="0">
              <a:buNone/>
            </a:pPr>
            <a:r>
              <a:rPr lang="de-DE" sz="11200" dirty="0" smtClean="0"/>
              <a:t>- </a:t>
            </a:r>
            <a:r>
              <a:rPr lang="de-DE" sz="11200" dirty="0" err="1"/>
              <a:t>una</a:t>
            </a:r>
            <a:r>
              <a:rPr lang="de-DE" sz="11200" dirty="0"/>
              <a:t> </a:t>
            </a:r>
            <a:r>
              <a:rPr lang="de-DE" sz="11200" dirty="0" err="1"/>
              <a:t>perspectiva</a:t>
            </a:r>
            <a:r>
              <a:rPr lang="de-DE" sz="11200" dirty="0"/>
              <a:t> </a:t>
            </a:r>
            <a:r>
              <a:rPr lang="de-DE" sz="11200" dirty="0" err="1"/>
              <a:t>diferencial</a:t>
            </a:r>
            <a:endParaRPr lang="de-DE" sz="11200" dirty="0" smtClean="0"/>
          </a:p>
          <a:p>
            <a:pPr marL="0" indent="0">
              <a:buNone/>
            </a:pPr>
            <a:r>
              <a:rPr lang="de-DE" sz="11200" dirty="0" smtClean="0"/>
              <a:t>- </a:t>
            </a:r>
            <a:r>
              <a:rPr lang="de-DE" sz="11200" dirty="0" err="1" smtClean="0"/>
              <a:t>un</a:t>
            </a:r>
            <a:r>
              <a:rPr lang="de-DE" sz="11200" dirty="0" smtClean="0"/>
              <a:t> </a:t>
            </a:r>
            <a:r>
              <a:rPr lang="de-DE" sz="11200" dirty="0" err="1" smtClean="0"/>
              <a:t>discutible</a:t>
            </a:r>
            <a:r>
              <a:rPr lang="de-DE" sz="11200" dirty="0" smtClean="0"/>
              <a:t> </a:t>
            </a:r>
            <a:r>
              <a:rPr lang="de-DE" sz="11200" dirty="0" err="1" smtClean="0"/>
              <a:t>trabajo</a:t>
            </a:r>
            <a:r>
              <a:rPr lang="de-DE" sz="11200" dirty="0" smtClean="0"/>
              <a:t> </a:t>
            </a:r>
            <a:r>
              <a:rPr lang="de-DE" sz="11200" dirty="0"/>
              <a:t>de </a:t>
            </a:r>
            <a:r>
              <a:rPr lang="de-DE" sz="11200" dirty="0" err="1" smtClean="0"/>
              <a:t>campo</a:t>
            </a:r>
            <a:endParaRPr lang="de-DE" sz="11200" dirty="0" smtClean="0"/>
          </a:p>
          <a:p>
            <a:pPr marL="0" indent="0">
              <a:buNone/>
            </a:pPr>
            <a:endParaRPr lang="de-DE" sz="11200" dirty="0" smtClean="0"/>
          </a:p>
          <a:p>
            <a:pPr marL="0" indent="0">
              <a:buNone/>
            </a:pPr>
            <a:r>
              <a:rPr lang="de-DE" sz="11200" dirty="0" err="1" smtClean="0"/>
              <a:t>Información</a:t>
            </a:r>
            <a:r>
              <a:rPr lang="de-DE" sz="11200" dirty="0" smtClean="0"/>
              <a:t> </a:t>
            </a:r>
            <a:r>
              <a:rPr lang="de-DE" sz="11200" dirty="0" err="1" smtClean="0"/>
              <a:t>diasistemática</a:t>
            </a:r>
            <a:r>
              <a:rPr lang="de-DE" sz="11200" dirty="0" smtClean="0"/>
              <a:t> </a:t>
            </a:r>
            <a:r>
              <a:rPr lang="de-DE" sz="11200" dirty="0" err="1" smtClean="0"/>
              <a:t>extremadamente</a:t>
            </a:r>
            <a:r>
              <a:rPr lang="de-DE" sz="11200" dirty="0" smtClean="0"/>
              <a:t> </a:t>
            </a:r>
            <a:r>
              <a:rPr lang="de-DE" sz="11200" dirty="0" err="1" smtClean="0"/>
              <a:t>parcial</a:t>
            </a:r>
            <a:r>
              <a:rPr lang="de-DE" sz="11200" dirty="0" smtClean="0"/>
              <a:t> e </a:t>
            </a:r>
            <a:r>
              <a:rPr lang="de-DE" sz="11200" dirty="0" err="1" smtClean="0"/>
              <a:t>insuficiente</a:t>
            </a:r>
            <a:r>
              <a:rPr lang="de-DE" sz="11200" dirty="0" smtClean="0"/>
              <a:t>.</a:t>
            </a:r>
          </a:p>
          <a:p>
            <a:pPr marL="0" indent="0">
              <a:buNone/>
            </a:pPr>
            <a:r>
              <a:rPr lang="de-DE" sz="2600" dirty="0" smtClean="0"/>
              <a:t> </a:t>
            </a:r>
            <a:endParaRPr lang="de-DE" sz="2600" dirty="0"/>
          </a:p>
        </p:txBody>
      </p:sp>
    </p:spTree>
    <p:extLst>
      <p:ext uri="{BB962C8B-B14F-4D97-AF65-F5344CB8AC3E}">
        <p14:creationId xmlns:p14="http://schemas.microsoft.com/office/powerpoint/2010/main" val="591286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sp>
        <p:nvSpPr>
          <p:cNvPr id="3" name="Inhaltsplatzhalter 2"/>
          <p:cNvSpPr>
            <a:spLocks noGrp="1"/>
          </p:cNvSpPr>
          <p:nvPr>
            <p:ph idx="1"/>
          </p:nvPr>
        </p:nvSpPr>
        <p:spPr>
          <a:xfrm>
            <a:off x="677334" y="1547527"/>
            <a:ext cx="8596668" cy="1226846"/>
          </a:xfrm>
        </p:spPr>
        <p:txBody>
          <a:bodyPr>
            <a:normAutofit fontScale="25000" lnSpcReduction="20000"/>
          </a:bodyPr>
          <a:lstStyle/>
          <a:p>
            <a:pPr marL="0" indent="0">
              <a:buNone/>
            </a:pPr>
            <a:r>
              <a:rPr lang="de-DE" sz="11200" dirty="0" smtClean="0"/>
              <a:t>Fuentes </a:t>
            </a:r>
            <a:r>
              <a:rPr lang="de-DE" sz="11200" dirty="0" err="1" smtClean="0"/>
              <a:t>metalingüísticas</a:t>
            </a:r>
            <a:r>
              <a:rPr lang="de-DE" sz="11200" dirty="0" smtClean="0"/>
              <a:t> (</a:t>
            </a:r>
            <a:r>
              <a:rPr lang="de-DE" sz="11200" dirty="0" err="1" smtClean="0"/>
              <a:t>diccionarios</a:t>
            </a:r>
            <a:r>
              <a:rPr lang="de-DE" sz="11200" dirty="0" smtClean="0"/>
              <a:t>) </a:t>
            </a:r>
            <a:r>
              <a:rPr lang="de-DE" sz="11200" dirty="0" err="1" smtClean="0"/>
              <a:t>basadas</a:t>
            </a:r>
            <a:r>
              <a:rPr lang="de-DE" sz="11200" dirty="0" smtClean="0"/>
              <a:t> en</a:t>
            </a:r>
          </a:p>
          <a:p>
            <a:pPr marL="0" indent="0">
              <a:buNone/>
            </a:pPr>
            <a:r>
              <a:rPr lang="de-DE" sz="11200" dirty="0" smtClean="0"/>
              <a:t>- </a:t>
            </a:r>
            <a:r>
              <a:rPr lang="de-DE" sz="11200" dirty="0" err="1"/>
              <a:t>una</a:t>
            </a:r>
            <a:r>
              <a:rPr lang="de-DE" sz="11200" dirty="0"/>
              <a:t> </a:t>
            </a:r>
            <a:r>
              <a:rPr lang="de-DE" sz="11200" dirty="0" err="1"/>
              <a:t>perspectiva</a:t>
            </a:r>
            <a:r>
              <a:rPr lang="de-DE" sz="11200" dirty="0"/>
              <a:t> </a:t>
            </a:r>
            <a:r>
              <a:rPr lang="de-DE" sz="11200" dirty="0" err="1"/>
              <a:t>diferencial</a:t>
            </a:r>
            <a:endParaRPr lang="de-DE" sz="11200" dirty="0" smtClean="0"/>
          </a:p>
          <a:p>
            <a:pPr marL="0" indent="0">
              <a:buNone/>
            </a:pPr>
            <a:r>
              <a:rPr lang="de-DE" sz="11200" dirty="0" smtClean="0"/>
              <a:t>- </a:t>
            </a:r>
            <a:r>
              <a:rPr lang="de-DE" sz="11200" dirty="0" err="1" smtClean="0"/>
              <a:t>un</a:t>
            </a:r>
            <a:r>
              <a:rPr lang="de-DE" sz="11200" dirty="0" smtClean="0"/>
              <a:t> </a:t>
            </a:r>
            <a:r>
              <a:rPr lang="de-DE" sz="11200" dirty="0" err="1" smtClean="0"/>
              <a:t>discutible</a:t>
            </a:r>
            <a:r>
              <a:rPr lang="de-DE" sz="11200" dirty="0" smtClean="0"/>
              <a:t> </a:t>
            </a:r>
            <a:r>
              <a:rPr lang="de-DE" sz="11200" dirty="0" err="1" smtClean="0"/>
              <a:t>trabajo</a:t>
            </a:r>
            <a:r>
              <a:rPr lang="de-DE" sz="11200" dirty="0" smtClean="0"/>
              <a:t> </a:t>
            </a:r>
            <a:r>
              <a:rPr lang="de-DE" sz="11200" dirty="0"/>
              <a:t>de </a:t>
            </a:r>
            <a:r>
              <a:rPr lang="de-DE" sz="11200" dirty="0" err="1" smtClean="0"/>
              <a:t>campo</a:t>
            </a:r>
            <a:endParaRPr lang="de-DE" sz="11200" dirty="0" smtClean="0"/>
          </a:p>
          <a:p>
            <a:pPr marL="0" indent="0">
              <a:buNone/>
            </a:pPr>
            <a:endParaRPr lang="de-DE" sz="11200" dirty="0" smtClean="0"/>
          </a:p>
          <a:p>
            <a:pPr marL="0" indent="0">
              <a:buNone/>
            </a:pPr>
            <a:r>
              <a:rPr lang="de-DE" sz="11200" dirty="0" err="1" smtClean="0"/>
              <a:t>Información</a:t>
            </a:r>
            <a:r>
              <a:rPr lang="de-DE" sz="11200" dirty="0" smtClean="0"/>
              <a:t> </a:t>
            </a:r>
            <a:r>
              <a:rPr lang="de-DE" sz="11200" dirty="0" err="1" smtClean="0"/>
              <a:t>diasistemática</a:t>
            </a:r>
            <a:r>
              <a:rPr lang="de-DE" sz="11200" dirty="0" smtClean="0"/>
              <a:t> </a:t>
            </a:r>
            <a:r>
              <a:rPr lang="de-DE" sz="11200" dirty="0" err="1" smtClean="0"/>
              <a:t>extremadamente</a:t>
            </a:r>
            <a:r>
              <a:rPr lang="de-DE" sz="11200" dirty="0" smtClean="0"/>
              <a:t> </a:t>
            </a:r>
            <a:r>
              <a:rPr lang="de-DE" sz="11200" dirty="0" err="1" smtClean="0"/>
              <a:t>parcial</a:t>
            </a:r>
            <a:r>
              <a:rPr lang="de-DE" sz="11200" dirty="0" smtClean="0"/>
              <a:t> e </a:t>
            </a:r>
            <a:r>
              <a:rPr lang="de-DE" sz="11200" dirty="0" err="1" smtClean="0"/>
              <a:t>insuficiente</a:t>
            </a:r>
            <a:r>
              <a:rPr lang="de-DE" sz="11200" dirty="0" smtClean="0"/>
              <a:t>.</a:t>
            </a:r>
          </a:p>
          <a:p>
            <a:pPr marL="0" indent="0">
              <a:buNone/>
            </a:pPr>
            <a:r>
              <a:rPr lang="de-DE" sz="2600" dirty="0" smtClean="0"/>
              <a:t> </a:t>
            </a:r>
            <a:endParaRPr lang="de-DE" sz="2600" dirty="0"/>
          </a:p>
        </p:txBody>
      </p:sp>
      <p:sp>
        <p:nvSpPr>
          <p:cNvPr id="4" name="Rechteck 3"/>
          <p:cNvSpPr/>
          <p:nvPr/>
        </p:nvSpPr>
        <p:spPr>
          <a:xfrm>
            <a:off x="677334" y="4453235"/>
            <a:ext cx="8903084" cy="1815882"/>
          </a:xfrm>
          <a:prstGeom prst="rect">
            <a:avLst/>
          </a:prstGeom>
        </p:spPr>
        <p:txBody>
          <a:bodyPr wrap="square">
            <a:spAutoFit/>
          </a:bodyPr>
          <a:lstStyle/>
          <a:p>
            <a:r>
              <a:rPr lang="de-DE" sz="2800" dirty="0" err="1"/>
              <a:t>Descripción</a:t>
            </a:r>
            <a:r>
              <a:rPr lang="de-DE" sz="2800" dirty="0"/>
              <a:t> de los </a:t>
            </a:r>
            <a:r>
              <a:rPr lang="de-DE" sz="2800" dirty="0" err="1"/>
              <a:t>fenómenos</a:t>
            </a:r>
            <a:r>
              <a:rPr lang="de-DE" sz="2800" dirty="0"/>
              <a:t> </a:t>
            </a:r>
            <a:r>
              <a:rPr lang="de-DE" sz="2800" dirty="0" err="1"/>
              <a:t>desde</a:t>
            </a:r>
            <a:r>
              <a:rPr lang="de-DE" sz="2800" dirty="0"/>
              <a:t> </a:t>
            </a:r>
            <a:r>
              <a:rPr lang="de-DE" sz="2800" dirty="0" err="1"/>
              <a:t>una</a:t>
            </a:r>
            <a:r>
              <a:rPr lang="de-DE" sz="2800" dirty="0"/>
              <a:t> </a:t>
            </a:r>
            <a:r>
              <a:rPr lang="de-DE" sz="2800" dirty="0" err="1"/>
              <a:t>perspectiva</a:t>
            </a:r>
            <a:r>
              <a:rPr lang="de-DE" sz="2800" dirty="0"/>
              <a:t> </a:t>
            </a:r>
            <a:r>
              <a:rPr lang="de-DE" sz="2800" dirty="0" err="1" smtClean="0"/>
              <a:t>prescriptiva</a:t>
            </a:r>
            <a:r>
              <a:rPr lang="de-DE" sz="2800" dirty="0" smtClean="0"/>
              <a:t>, </a:t>
            </a:r>
            <a:r>
              <a:rPr lang="de-DE" sz="2800" dirty="0" err="1"/>
              <a:t>por</a:t>
            </a:r>
            <a:r>
              <a:rPr lang="de-DE" sz="2800" dirty="0"/>
              <a:t> </a:t>
            </a:r>
            <a:r>
              <a:rPr lang="de-DE" sz="2800" dirty="0" err="1"/>
              <a:t>ejemplo</a:t>
            </a:r>
            <a:r>
              <a:rPr lang="de-DE" sz="2800" dirty="0"/>
              <a:t>, „</a:t>
            </a:r>
            <a:r>
              <a:rPr lang="de-DE" sz="2800" dirty="0" err="1"/>
              <a:t>barbarismos</a:t>
            </a:r>
            <a:r>
              <a:rPr lang="de-DE" sz="2800" dirty="0" smtClean="0"/>
              <a:t>“ </a:t>
            </a:r>
            <a:r>
              <a:rPr lang="de-DE" sz="2800" dirty="0"/>
              <a:t>(</a:t>
            </a:r>
            <a:r>
              <a:rPr lang="de-DE" sz="2800" dirty="0" err="1"/>
              <a:t>frente</a:t>
            </a:r>
            <a:r>
              <a:rPr lang="de-DE" sz="2800" dirty="0"/>
              <a:t> a </a:t>
            </a:r>
            <a:r>
              <a:rPr lang="de-DE" sz="2800" dirty="0" err="1"/>
              <a:t>una</a:t>
            </a:r>
            <a:r>
              <a:rPr lang="de-DE" sz="2800" dirty="0"/>
              <a:t> </a:t>
            </a:r>
            <a:r>
              <a:rPr lang="de-DE" sz="2800" dirty="0" smtClean="0"/>
              <a:t>„</a:t>
            </a:r>
            <a:r>
              <a:rPr lang="de-DE" sz="2800" dirty="0" err="1" smtClean="0"/>
              <a:t>pura</a:t>
            </a:r>
            <a:r>
              <a:rPr lang="de-DE" sz="2800" dirty="0" smtClean="0"/>
              <a:t>“ </a:t>
            </a:r>
            <a:r>
              <a:rPr lang="de-DE" sz="2800" dirty="0" err="1" smtClean="0"/>
              <a:t>descripción</a:t>
            </a:r>
            <a:r>
              <a:rPr lang="de-DE" sz="2800" dirty="0" smtClean="0"/>
              <a:t> del </a:t>
            </a:r>
            <a:r>
              <a:rPr lang="de-DE" sz="2800" dirty="0" err="1"/>
              <a:t>uso</a:t>
            </a:r>
            <a:r>
              <a:rPr lang="de-DE" sz="2800" dirty="0"/>
              <a:t> real, si </a:t>
            </a:r>
            <a:r>
              <a:rPr lang="de-DE" sz="2800" dirty="0" err="1"/>
              <a:t>esto</a:t>
            </a:r>
            <a:r>
              <a:rPr lang="de-DE" sz="2800" dirty="0"/>
              <a:t> </a:t>
            </a:r>
            <a:r>
              <a:rPr lang="de-DE" sz="2800" dirty="0" err="1" smtClean="0"/>
              <a:t>era</a:t>
            </a:r>
            <a:r>
              <a:rPr lang="de-DE" sz="2800" dirty="0"/>
              <a:t> </a:t>
            </a:r>
            <a:r>
              <a:rPr lang="de-DE" sz="2800" dirty="0" err="1" smtClean="0"/>
              <a:t>posible</a:t>
            </a:r>
            <a:r>
              <a:rPr lang="de-DE" sz="2800" dirty="0" smtClean="0"/>
              <a:t>)</a:t>
            </a:r>
            <a:endParaRPr lang="de-DE" sz="2800" dirty="0"/>
          </a:p>
        </p:txBody>
      </p:sp>
    </p:spTree>
    <p:extLst>
      <p:ext uri="{BB962C8B-B14F-4D97-AF65-F5344CB8AC3E}">
        <p14:creationId xmlns:p14="http://schemas.microsoft.com/office/powerpoint/2010/main" val="34437845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latin typeface="Arial Narrow" panose="020B0606020202030204" pitchFamily="34" charset="0"/>
              </a:rPr>
              <a:t>Aproximaciones</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historiográficas</a:t>
            </a:r>
            <a:r>
              <a:rPr lang="de-DE" dirty="0" smtClean="0">
                <a:solidFill>
                  <a:srgbClr val="0070C0"/>
                </a:solidFill>
                <a:latin typeface="Arial Narrow" panose="020B0606020202030204" pitchFamily="34" charset="0"/>
              </a:rPr>
              <a:t/>
            </a:r>
            <a:br>
              <a:rPr lang="de-DE" dirty="0" smtClean="0">
                <a:solidFill>
                  <a:srgbClr val="0070C0"/>
                </a:solidFill>
                <a:latin typeface="Arial Narrow" panose="020B0606020202030204" pitchFamily="34" charset="0"/>
              </a:rPr>
            </a:br>
            <a:r>
              <a:rPr lang="de-DE" dirty="0" err="1" smtClean="0">
                <a:solidFill>
                  <a:srgbClr val="0070C0"/>
                </a:solidFill>
                <a:latin typeface="Arial Narrow" panose="020B0606020202030204" pitchFamily="34" charset="0"/>
              </a:rPr>
              <a:t>Un</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campo</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ejemplar</a:t>
            </a:r>
            <a:r>
              <a:rPr lang="de-DE" dirty="0" smtClean="0">
                <a:solidFill>
                  <a:srgbClr val="0070C0"/>
                </a:solidFill>
                <a:latin typeface="Arial Narrow" panose="020B0606020202030204" pitchFamily="34" charset="0"/>
              </a:rPr>
              <a:t>: los „</a:t>
            </a:r>
            <a:r>
              <a:rPr lang="de-DE" dirty="0" err="1" smtClean="0">
                <a:solidFill>
                  <a:srgbClr val="0070C0"/>
                </a:solidFill>
                <a:latin typeface="Arial Narrow" panose="020B0606020202030204" pitchFamily="34" charset="0"/>
              </a:rPr>
              <a:t>indigenismos</a:t>
            </a:r>
            <a:r>
              <a:rPr lang="de-DE" dirty="0" smtClean="0">
                <a:solidFill>
                  <a:srgbClr val="0070C0"/>
                </a:solidFill>
                <a:latin typeface="Arial Narrow" panose="020B0606020202030204" pitchFamily="34" charset="0"/>
              </a:rPr>
              <a:t>“</a:t>
            </a:r>
            <a:endParaRPr lang="de-DE" dirty="0">
              <a:solidFill>
                <a:srgbClr val="0070C0"/>
              </a:solidFill>
              <a:latin typeface="Arial Narrow" panose="020B0606020202030204" pitchFamily="34" charset="0"/>
            </a:endParaRPr>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41301864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latin typeface="Arial Narrow" panose="020B0606020202030204" pitchFamily="34" charset="0"/>
              </a:rPr>
              <a:t>Aproximaciones</a:t>
            </a:r>
            <a:r>
              <a:rPr lang="de-DE" dirty="0">
                <a:solidFill>
                  <a:srgbClr val="0070C0"/>
                </a:solidFill>
                <a:latin typeface="Arial Narrow" panose="020B0606020202030204" pitchFamily="34" charset="0"/>
              </a:rPr>
              <a:t> </a:t>
            </a:r>
            <a:r>
              <a:rPr lang="de-DE" dirty="0" err="1">
                <a:solidFill>
                  <a:srgbClr val="0070C0"/>
                </a:solidFill>
                <a:latin typeface="Arial Narrow" panose="020B0606020202030204" pitchFamily="34" charset="0"/>
              </a:rPr>
              <a:t>historiográficas</a:t>
            </a:r>
            <a:r>
              <a:rPr lang="de-DE" dirty="0">
                <a:solidFill>
                  <a:srgbClr val="0070C0"/>
                </a:solidFill>
                <a:latin typeface="Arial Narrow" panose="020B0606020202030204" pitchFamily="34" charset="0"/>
              </a:rPr>
              <a:t/>
            </a:r>
            <a:br>
              <a:rPr lang="de-DE" dirty="0">
                <a:solidFill>
                  <a:srgbClr val="0070C0"/>
                </a:solidFill>
                <a:latin typeface="Arial Narrow" panose="020B0606020202030204" pitchFamily="34" charset="0"/>
              </a:rPr>
            </a:br>
            <a:r>
              <a:rPr lang="de-DE" dirty="0" err="1">
                <a:solidFill>
                  <a:srgbClr val="0070C0"/>
                </a:solidFill>
                <a:latin typeface="Arial Narrow" panose="020B0606020202030204" pitchFamily="34" charset="0"/>
              </a:rPr>
              <a:t>Un</a:t>
            </a:r>
            <a:r>
              <a:rPr lang="de-DE" dirty="0">
                <a:solidFill>
                  <a:srgbClr val="0070C0"/>
                </a:solidFill>
                <a:latin typeface="Arial Narrow" panose="020B0606020202030204" pitchFamily="34" charset="0"/>
              </a:rPr>
              <a:t> </a:t>
            </a:r>
            <a:r>
              <a:rPr lang="de-DE" dirty="0" err="1">
                <a:solidFill>
                  <a:srgbClr val="0070C0"/>
                </a:solidFill>
                <a:latin typeface="Arial Narrow" panose="020B0606020202030204" pitchFamily="34" charset="0"/>
              </a:rPr>
              <a:t>campo</a:t>
            </a:r>
            <a:r>
              <a:rPr lang="de-DE" dirty="0">
                <a:solidFill>
                  <a:srgbClr val="0070C0"/>
                </a:solidFill>
                <a:latin typeface="Arial Narrow" panose="020B0606020202030204" pitchFamily="34" charset="0"/>
              </a:rPr>
              <a:t> </a:t>
            </a:r>
            <a:r>
              <a:rPr lang="de-DE" dirty="0" err="1">
                <a:solidFill>
                  <a:srgbClr val="0070C0"/>
                </a:solidFill>
                <a:latin typeface="Arial Narrow" panose="020B0606020202030204" pitchFamily="34" charset="0"/>
              </a:rPr>
              <a:t>ejemplar</a:t>
            </a:r>
            <a:r>
              <a:rPr lang="de-DE" dirty="0">
                <a:solidFill>
                  <a:srgbClr val="0070C0"/>
                </a:solidFill>
                <a:latin typeface="Arial Narrow" panose="020B0606020202030204" pitchFamily="34" charset="0"/>
              </a:rPr>
              <a:t>: los „</a:t>
            </a:r>
            <a:r>
              <a:rPr lang="de-DE" dirty="0" err="1">
                <a:solidFill>
                  <a:srgbClr val="0070C0"/>
                </a:solidFill>
                <a:latin typeface="Arial Narrow" panose="020B0606020202030204" pitchFamily="34" charset="0"/>
              </a:rPr>
              <a:t>indigenismos</a:t>
            </a:r>
            <a:r>
              <a:rPr lang="de-DE" dirty="0">
                <a:solidFill>
                  <a:srgbClr val="0070C0"/>
                </a:solidFill>
                <a:latin typeface="Arial Narrow" panose="020B0606020202030204" pitchFamily="34" charset="0"/>
              </a:rPr>
              <a:t>“</a:t>
            </a:r>
            <a:endParaRPr lang="de-DE" dirty="0"/>
          </a:p>
        </p:txBody>
      </p:sp>
      <p:sp>
        <p:nvSpPr>
          <p:cNvPr id="3" name="Inhaltsplatzhalter 2"/>
          <p:cNvSpPr>
            <a:spLocks noGrp="1"/>
          </p:cNvSpPr>
          <p:nvPr>
            <p:ph idx="1"/>
          </p:nvPr>
        </p:nvSpPr>
        <p:spPr>
          <a:xfrm>
            <a:off x="677334" y="1930400"/>
            <a:ext cx="8596668" cy="4110963"/>
          </a:xfrm>
        </p:spPr>
        <p:txBody>
          <a:bodyPr>
            <a:normAutofit/>
          </a:bodyPr>
          <a:lstStyle/>
          <a:p>
            <a:pPr marL="0" indent="0" algn="ctr">
              <a:buNone/>
            </a:pPr>
            <a:endParaRPr lang="de-DE" sz="2600" dirty="0" smtClean="0"/>
          </a:p>
          <a:p>
            <a:pPr marL="0" indent="0" algn="ctr">
              <a:buNone/>
            </a:pPr>
            <a:r>
              <a:rPr lang="de-DE" sz="2600" dirty="0" err="1" smtClean="0"/>
              <a:t>espacios</a:t>
            </a:r>
            <a:r>
              <a:rPr lang="de-DE" sz="2600" dirty="0" smtClean="0"/>
              <a:t> </a:t>
            </a:r>
            <a:r>
              <a:rPr lang="de-DE" sz="2600" dirty="0" err="1" smtClean="0"/>
              <a:t>urbanos</a:t>
            </a:r>
            <a:r>
              <a:rPr lang="de-DE" sz="2600" dirty="0" smtClean="0"/>
              <a:t> vs. </a:t>
            </a:r>
            <a:r>
              <a:rPr lang="de-DE" sz="2600" dirty="0" err="1"/>
              <a:t>e</a:t>
            </a:r>
            <a:r>
              <a:rPr lang="de-DE" sz="2600" dirty="0" err="1" smtClean="0"/>
              <a:t>spacios</a:t>
            </a:r>
            <a:r>
              <a:rPr lang="de-DE" sz="2600" dirty="0" smtClean="0"/>
              <a:t> rurales</a:t>
            </a:r>
          </a:p>
          <a:p>
            <a:pPr marL="0" indent="0" algn="ctr">
              <a:buNone/>
            </a:pPr>
            <a:endParaRPr lang="de-DE" sz="2600" dirty="0" smtClean="0"/>
          </a:p>
          <a:p>
            <a:pPr marL="0" indent="0" algn="ctr">
              <a:buNone/>
            </a:pPr>
            <a:r>
              <a:rPr lang="de-DE" sz="2600" dirty="0" err="1" smtClean="0"/>
              <a:t>Español</a:t>
            </a:r>
            <a:r>
              <a:rPr lang="de-DE" sz="2600" dirty="0" smtClean="0"/>
              <a:t> de la </a:t>
            </a:r>
            <a:r>
              <a:rPr lang="de-DE" sz="2600" dirty="0" err="1" smtClean="0"/>
              <a:t>exmetrópoli</a:t>
            </a:r>
            <a:r>
              <a:rPr lang="de-DE" sz="2600" dirty="0" smtClean="0"/>
              <a:t> </a:t>
            </a:r>
          </a:p>
          <a:p>
            <a:pPr marL="0" indent="0" algn="ctr">
              <a:buNone/>
            </a:pPr>
            <a:r>
              <a:rPr lang="de-DE" sz="2600" dirty="0" smtClean="0"/>
              <a:t>y </a:t>
            </a:r>
            <a:r>
              <a:rPr lang="de-DE" sz="2600" dirty="0" err="1" smtClean="0"/>
              <a:t>español</a:t>
            </a:r>
            <a:r>
              <a:rPr lang="de-DE" sz="2600" dirty="0" smtClean="0"/>
              <a:t> „</a:t>
            </a:r>
            <a:r>
              <a:rPr lang="de-DE" sz="2600" dirty="0" err="1" smtClean="0"/>
              <a:t>provincial</a:t>
            </a:r>
            <a:r>
              <a:rPr lang="de-DE" sz="2600" dirty="0" smtClean="0"/>
              <a:t>“ (y sin </a:t>
            </a:r>
            <a:r>
              <a:rPr lang="de-DE" sz="2600" dirty="0" err="1" smtClean="0"/>
              <a:t>embargo</a:t>
            </a:r>
            <a:r>
              <a:rPr lang="de-DE" sz="2600" dirty="0" smtClean="0"/>
              <a:t>, </a:t>
            </a:r>
            <a:r>
              <a:rPr lang="de-DE" sz="2600" dirty="0" err="1" smtClean="0"/>
              <a:t>criollo</a:t>
            </a:r>
            <a:r>
              <a:rPr lang="de-DE" sz="2600" dirty="0" smtClean="0"/>
              <a:t>/</a:t>
            </a:r>
            <a:r>
              <a:rPr lang="de-DE" sz="2600" dirty="0" err="1" smtClean="0"/>
              <a:t>castizo</a:t>
            </a:r>
            <a:r>
              <a:rPr lang="de-DE" sz="2600" dirty="0" smtClean="0"/>
              <a:t>) </a:t>
            </a:r>
          </a:p>
          <a:p>
            <a:pPr marL="0" indent="0" algn="ctr">
              <a:buNone/>
            </a:pPr>
            <a:endParaRPr lang="de-DE" sz="2600" dirty="0" smtClean="0"/>
          </a:p>
          <a:p>
            <a:pPr marL="0" indent="0" algn="ctr">
              <a:buNone/>
            </a:pPr>
            <a:r>
              <a:rPr lang="de-DE" sz="2600" dirty="0" err="1" smtClean="0"/>
              <a:t>influencias</a:t>
            </a:r>
            <a:r>
              <a:rPr lang="de-DE" sz="2600" dirty="0" smtClean="0"/>
              <a:t>/</a:t>
            </a:r>
            <a:r>
              <a:rPr lang="de-DE" sz="2600" dirty="0" err="1" smtClean="0"/>
              <a:t>interferencias</a:t>
            </a:r>
            <a:r>
              <a:rPr lang="de-DE" sz="2600" dirty="0" smtClean="0"/>
              <a:t> del </a:t>
            </a:r>
            <a:r>
              <a:rPr lang="de-DE" sz="2600" dirty="0" err="1" smtClean="0"/>
              <a:t>quechua</a:t>
            </a:r>
            <a:endParaRPr lang="de-DE" sz="2600" dirty="0"/>
          </a:p>
        </p:txBody>
      </p:sp>
    </p:spTree>
    <p:extLst>
      <p:ext uri="{BB962C8B-B14F-4D97-AF65-F5344CB8AC3E}">
        <p14:creationId xmlns:p14="http://schemas.microsoft.com/office/powerpoint/2010/main" val="11505212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sp>
        <p:nvSpPr>
          <p:cNvPr id="3" name="Inhaltsplatzhalter 2"/>
          <p:cNvSpPr>
            <a:spLocks noGrp="1"/>
          </p:cNvSpPr>
          <p:nvPr>
            <p:ph idx="1"/>
          </p:nvPr>
        </p:nvSpPr>
        <p:spPr>
          <a:xfrm>
            <a:off x="677334" y="1547527"/>
            <a:ext cx="8596668" cy="1226846"/>
          </a:xfrm>
        </p:spPr>
        <p:txBody>
          <a:bodyPr>
            <a:normAutofit fontScale="25000" lnSpcReduction="20000"/>
          </a:bodyPr>
          <a:lstStyle/>
          <a:p>
            <a:pPr marL="0" indent="0">
              <a:buNone/>
            </a:pPr>
            <a:r>
              <a:rPr lang="de-DE" sz="11200" dirty="0" smtClean="0"/>
              <a:t>Fuentes </a:t>
            </a:r>
            <a:r>
              <a:rPr lang="de-DE" sz="11200" dirty="0" err="1" smtClean="0"/>
              <a:t>metalingüísticas</a:t>
            </a:r>
            <a:r>
              <a:rPr lang="de-DE" sz="11200" dirty="0" smtClean="0"/>
              <a:t> (</a:t>
            </a:r>
            <a:r>
              <a:rPr lang="de-DE" sz="11200" dirty="0" err="1" smtClean="0"/>
              <a:t>diccionarios</a:t>
            </a:r>
            <a:r>
              <a:rPr lang="de-DE" sz="11200" dirty="0" smtClean="0"/>
              <a:t>) </a:t>
            </a:r>
            <a:r>
              <a:rPr lang="de-DE" sz="11200" dirty="0" err="1" smtClean="0"/>
              <a:t>basadas</a:t>
            </a:r>
            <a:r>
              <a:rPr lang="de-DE" sz="11200" dirty="0" smtClean="0"/>
              <a:t> en</a:t>
            </a:r>
          </a:p>
          <a:p>
            <a:pPr marL="0" indent="0">
              <a:buNone/>
            </a:pPr>
            <a:r>
              <a:rPr lang="de-DE" sz="11200" dirty="0" smtClean="0"/>
              <a:t>- </a:t>
            </a:r>
            <a:r>
              <a:rPr lang="de-DE" sz="11200" dirty="0" err="1"/>
              <a:t>una</a:t>
            </a:r>
            <a:r>
              <a:rPr lang="de-DE" sz="11200" dirty="0"/>
              <a:t> </a:t>
            </a:r>
            <a:r>
              <a:rPr lang="de-DE" sz="11200" dirty="0" err="1"/>
              <a:t>perspectiva</a:t>
            </a:r>
            <a:r>
              <a:rPr lang="de-DE" sz="11200" dirty="0"/>
              <a:t> </a:t>
            </a:r>
            <a:r>
              <a:rPr lang="de-DE" sz="11200" dirty="0" err="1"/>
              <a:t>diferencial</a:t>
            </a:r>
            <a:endParaRPr lang="de-DE" sz="11200" dirty="0" smtClean="0"/>
          </a:p>
          <a:p>
            <a:pPr marL="0" indent="0">
              <a:buNone/>
            </a:pPr>
            <a:r>
              <a:rPr lang="de-DE" sz="11200" dirty="0" smtClean="0"/>
              <a:t>- </a:t>
            </a:r>
            <a:r>
              <a:rPr lang="de-DE" sz="11200" dirty="0" err="1" smtClean="0"/>
              <a:t>un</a:t>
            </a:r>
            <a:r>
              <a:rPr lang="de-DE" sz="11200" dirty="0" smtClean="0"/>
              <a:t> </a:t>
            </a:r>
            <a:r>
              <a:rPr lang="de-DE" sz="11200" dirty="0" err="1" smtClean="0"/>
              <a:t>discutible</a:t>
            </a:r>
            <a:r>
              <a:rPr lang="de-DE" sz="11200" dirty="0" smtClean="0"/>
              <a:t> </a:t>
            </a:r>
            <a:r>
              <a:rPr lang="de-DE" sz="11200" dirty="0" err="1" smtClean="0"/>
              <a:t>trabajo</a:t>
            </a:r>
            <a:r>
              <a:rPr lang="de-DE" sz="11200" dirty="0" smtClean="0"/>
              <a:t> </a:t>
            </a:r>
            <a:r>
              <a:rPr lang="de-DE" sz="11200" dirty="0"/>
              <a:t>de </a:t>
            </a:r>
            <a:r>
              <a:rPr lang="de-DE" sz="11200" dirty="0" err="1" smtClean="0"/>
              <a:t>campo</a:t>
            </a:r>
            <a:endParaRPr lang="de-DE" sz="11200" dirty="0" smtClean="0"/>
          </a:p>
          <a:p>
            <a:pPr marL="0" indent="0">
              <a:buNone/>
            </a:pPr>
            <a:endParaRPr lang="de-DE" sz="11200" dirty="0" smtClean="0"/>
          </a:p>
          <a:p>
            <a:pPr marL="0" indent="0">
              <a:buNone/>
            </a:pPr>
            <a:r>
              <a:rPr lang="de-DE" sz="11200" dirty="0" err="1" smtClean="0"/>
              <a:t>Información</a:t>
            </a:r>
            <a:r>
              <a:rPr lang="de-DE" sz="11200" dirty="0" smtClean="0"/>
              <a:t> </a:t>
            </a:r>
            <a:r>
              <a:rPr lang="de-DE" sz="11200" dirty="0" err="1" smtClean="0"/>
              <a:t>diasistemática</a:t>
            </a:r>
            <a:r>
              <a:rPr lang="de-DE" sz="11200" dirty="0" smtClean="0"/>
              <a:t> </a:t>
            </a:r>
            <a:r>
              <a:rPr lang="de-DE" sz="11200" dirty="0" err="1" smtClean="0"/>
              <a:t>extremadamente</a:t>
            </a:r>
            <a:r>
              <a:rPr lang="de-DE" sz="11200" dirty="0" smtClean="0"/>
              <a:t> </a:t>
            </a:r>
            <a:r>
              <a:rPr lang="de-DE" sz="11200" dirty="0" err="1" smtClean="0"/>
              <a:t>parcial</a:t>
            </a:r>
            <a:r>
              <a:rPr lang="de-DE" sz="11200" dirty="0" smtClean="0"/>
              <a:t> e </a:t>
            </a:r>
            <a:r>
              <a:rPr lang="de-DE" sz="11200" dirty="0" err="1" smtClean="0"/>
              <a:t>insuficiente</a:t>
            </a:r>
            <a:r>
              <a:rPr lang="de-DE" sz="11200" dirty="0" smtClean="0"/>
              <a:t>.</a:t>
            </a:r>
          </a:p>
          <a:p>
            <a:pPr marL="0" indent="0">
              <a:buNone/>
            </a:pPr>
            <a:r>
              <a:rPr lang="de-DE" sz="2600" dirty="0" smtClean="0"/>
              <a:t> </a:t>
            </a:r>
            <a:endParaRPr lang="de-DE" sz="2600" dirty="0"/>
          </a:p>
        </p:txBody>
      </p:sp>
      <p:sp>
        <p:nvSpPr>
          <p:cNvPr id="4" name="Rechteck 3"/>
          <p:cNvSpPr/>
          <p:nvPr/>
        </p:nvSpPr>
        <p:spPr>
          <a:xfrm>
            <a:off x="677334" y="4453235"/>
            <a:ext cx="8903084" cy="1815882"/>
          </a:xfrm>
          <a:prstGeom prst="rect">
            <a:avLst/>
          </a:prstGeom>
        </p:spPr>
        <p:txBody>
          <a:bodyPr wrap="square">
            <a:spAutoFit/>
          </a:bodyPr>
          <a:lstStyle/>
          <a:p>
            <a:r>
              <a:rPr lang="de-DE" sz="2800" dirty="0" err="1"/>
              <a:t>Descripción</a:t>
            </a:r>
            <a:r>
              <a:rPr lang="de-DE" sz="2800" dirty="0"/>
              <a:t> de los </a:t>
            </a:r>
            <a:r>
              <a:rPr lang="de-DE" sz="2800" dirty="0" err="1"/>
              <a:t>fenómenos</a:t>
            </a:r>
            <a:r>
              <a:rPr lang="de-DE" sz="2800" dirty="0"/>
              <a:t> </a:t>
            </a:r>
            <a:r>
              <a:rPr lang="de-DE" sz="2800" dirty="0" err="1"/>
              <a:t>desde</a:t>
            </a:r>
            <a:r>
              <a:rPr lang="de-DE" sz="2800" dirty="0"/>
              <a:t> </a:t>
            </a:r>
            <a:r>
              <a:rPr lang="de-DE" sz="2800" dirty="0" err="1"/>
              <a:t>una</a:t>
            </a:r>
            <a:r>
              <a:rPr lang="de-DE" sz="2800" dirty="0"/>
              <a:t> </a:t>
            </a:r>
            <a:r>
              <a:rPr lang="de-DE" sz="2800" dirty="0" err="1"/>
              <a:t>perspectiva</a:t>
            </a:r>
            <a:r>
              <a:rPr lang="de-DE" sz="2800" dirty="0"/>
              <a:t> </a:t>
            </a:r>
            <a:r>
              <a:rPr lang="de-DE" sz="2800" dirty="0" err="1" smtClean="0"/>
              <a:t>prescriptiva</a:t>
            </a:r>
            <a:r>
              <a:rPr lang="de-DE" sz="2800" dirty="0" smtClean="0"/>
              <a:t>, </a:t>
            </a:r>
            <a:r>
              <a:rPr lang="de-DE" sz="2800" dirty="0" err="1"/>
              <a:t>por</a:t>
            </a:r>
            <a:r>
              <a:rPr lang="de-DE" sz="2800" dirty="0"/>
              <a:t> </a:t>
            </a:r>
            <a:r>
              <a:rPr lang="de-DE" sz="2800" dirty="0" err="1"/>
              <a:t>ejemplo</a:t>
            </a:r>
            <a:r>
              <a:rPr lang="de-DE" sz="2800" dirty="0"/>
              <a:t>, „</a:t>
            </a:r>
            <a:r>
              <a:rPr lang="de-DE" sz="2800" dirty="0" err="1"/>
              <a:t>barbarismos</a:t>
            </a:r>
            <a:r>
              <a:rPr lang="de-DE" sz="2800" dirty="0" smtClean="0"/>
              <a:t>“ </a:t>
            </a:r>
            <a:r>
              <a:rPr lang="de-DE" sz="2800" dirty="0"/>
              <a:t>(</a:t>
            </a:r>
            <a:r>
              <a:rPr lang="de-DE" sz="2800" dirty="0" err="1"/>
              <a:t>frente</a:t>
            </a:r>
            <a:r>
              <a:rPr lang="de-DE" sz="2800" dirty="0"/>
              <a:t> a </a:t>
            </a:r>
            <a:r>
              <a:rPr lang="de-DE" sz="2800" dirty="0" err="1"/>
              <a:t>una</a:t>
            </a:r>
            <a:r>
              <a:rPr lang="de-DE" sz="2800" dirty="0"/>
              <a:t> </a:t>
            </a:r>
            <a:r>
              <a:rPr lang="de-DE" sz="2800" dirty="0" smtClean="0"/>
              <a:t>„</a:t>
            </a:r>
            <a:r>
              <a:rPr lang="de-DE" sz="2800" dirty="0" err="1" smtClean="0"/>
              <a:t>pura</a:t>
            </a:r>
            <a:r>
              <a:rPr lang="de-DE" sz="2800" dirty="0" smtClean="0"/>
              <a:t>“ </a:t>
            </a:r>
            <a:r>
              <a:rPr lang="de-DE" sz="2800" dirty="0" err="1" smtClean="0"/>
              <a:t>descripción</a:t>
            </a:r>
            <a:r>
              <a:rPr lang="de-DE" sz="2800" dirty="0" smtClean="0"/>
              <a:t> del </a:t>
            </a:r>
            <a:r>
              <a:rPr lang="de-DE" sz="2800" dirty="0" err="1"/>
              <a:t>uso</a:t>
            </a:r>
            <a:r>
              <a:rPr lang="de-DE" sz="2800" dirty="0"/>
              <a:t> real, si </a:t>
            </a:r>
            <a:r>
              <a:rPr lang="de-DE" sz="2800" dirty="0" err="1"/>
              <a:t>esto</a:t>
            </a:r>
            <a:r>
              <a:rPr lang="de-DE" sz="2800" dirty="0"/>
              <a:t> </a:t>
            </a:r>
            <a:r>
              <a:rPr lang="de-DE" sz="2800" dirty="0" err="1" smtClean="0"/>
              <a:t>era</a:t>
            </a:r>
            <a:r>
              <a:rPr lang="de-DE" sz="2800" dirty="0"/>
              <a:t> </a:t>
            </a:r>
            <a:r>
              <a:rPr lang="de-DE" sz="2800" dirty="0" err="1" smtClean="0"/>
              <a:t>posible</a:t>
            </a:r>
            <a:r>
              <a:rPr lang="de-DE" sz="2800" dirty="0" smtClean="0"/>
              <a:t>)</a:t>
            </a:r>
            <a:endParaRPr lang="de-DE" sz="2800" dirty="0"/>
          </a:p>
        </p:txBody>
      </p:sp>
    </p:spTree>
    <p:extLst>
      <p:ext uri="{BB962C8B-B14F-4D97-AF65-F5344CB8AC3E}">
        <p14:creationId xmlns:p14="http://schemas.microsoft.com/office/powerpoint/2010/main" val="18657165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 las </a:t>
            </a:r>
            <a:r>
              <a:rPr lang="de-DE" dirty="0" err="1" smtClean="0">
                <a:solidFill>
                  <a:srgbClr val="0070C0"/>
                </a:solidFill>
                <a:latin typeface="Arial Narrow" panose="020B0606020202030204" pitchFamily="34" charset="0"/>
              </a:rPr>
              <a:t>fuentes</a:t>
            </a:r>
            <a:endParaRPr lang="de-DE" dirty="0"/>
          </a:p>
        </p:txBody>
      </p:sp>
      <p:pic>
        <p:nvPicPr>
          <p:cNvPr id="6" name="Picture 2" descr="http://liberarte.esy.es/imagenes/libro%203%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650251"/>
            <a:ext cx="2551373" cy="3673977"/>
          </a:xfrm>
          <a:prstGeom prst="rect">
            <a:avLst/>
          </a:prstGeom>
          <a:noFill/>
          <a:extLst>
            <a:ext uri="{909E8E84-426E-40dd-AFC4-6F175D3DCCD1}">
              <a14:hiddenFill xmlns:a14="http://schemas.microsoft.com/office/drawing/2010/main">
                <a:solidFill>
                  <a:srgbClr val="FFFFFF"/>
                </a:solidFill>
              </a14:hiddenFill>
            </a:ext>
          </a:extLst>
        </p:spPr>
      </p:pic>
      <p:sp>
        <p:nvSpPr>
          <p:cNvPr id="7" name="Untertitel 4"/>
          <p:cNvSpPr txBox="1">
            <a:spLocks/>
          </p:cNvSpPr>
          <p:nvPr/>
        </p:nvSpPr>
        <p:spPr>
          <a:xfrm>
            <a:off x="5217845" y="1930400"/>
            <a:ext cx="2991677" cy="37400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de-DE" dirty="0" smtClean="0"/>
          </a:p>
          <a:p>
            <a:pPr marL="0" indent="0" algn="ctr">
              <a:buNone/>
            </a:pPr>
            <a:r>
              <a:rPr lang="de-DE" sz="2200" dirty="0" err="1" smtClean="0"/>
              <a:t>Vaciado</a:t>
            </a:r>
            <a:r>
              <a:rPr lang="de-DE" sz="2200" dirty="0" smtClean="0"/>
              <a:t> de </a:t>
            </a:r>
            <a:r>
              <a:rPr lang="de-DE" sz="2200" dirty="0" err="1" smtClean="0"/>
              <a:t>información</a:t>
            </a:r>
            <a:r>
              <a:rPr lang="de-DE" sz="2200" dirty="0" smtClean="0"/>
              <a:t> de </a:t>
            </a:r>
            <a:r>
              <a:rPr lang="de-DE" sz="2200" dirty="0" err="1" smtClean="0"/>
              <a:t>fuentes</a:t>
            </a:r>
            <a:r>
              <a:rPr lang="de-DE" sz="2200" dirty="0" smtClean="0"/>
              <a:t> </a:t>
            </a:r>
            <a:r>
              <a:rPr lang="de-DE" sz="2200" dirty="0" err="1" smtClean="0"/>
              <a:t>lexicográficas</a:t>
            </a:r>
            <a:r>
              <a:rPr lang="de-DE" sz="2200" dirty="0" smtClean="0"/>
              <a:t> „</a:t>
            </a:r>
            <a:r>
              <a:rPr lang="de-DE" sz="2200" dirty="0" err="1" smtClean="0"/>
              <a:t>diletantes</a:t>
            </a:r>
            <a:r>
              <a:rPr lang="de-DE" sz="2200" dirty="0" smtClean="0"/>
              <a:t>“ a </a:t>
            </a:r>
            <a:r>
              <a:rPr lang="de-DE" sz="2200" dirty="0" err="1" smtClean="0"/>
              <a:t>una</a:t>
            </a:r>
            <a:r>
              <a:rPr lang="de-DE" sz="2200" dirty="0" smtClean="0"/>
              <a:t> </a:t>
            </a:r>
            <a:r>
              <a:rPr lang="de-DE" sz="2200" dirty="0" err="1" smtClean="0"/>
              <a:t>nominalmente</a:t>
            </a:r>
            <a:r>
              <a:rPr lang="de-DE" sz="2200" dirty="0" smtClean="0"/>
              <a:t> </a:t>
            </a:r>
            <a:r>
              <a:rPr lang="de-DE" sz="2200" dirty="0" err="1" smtClean="0"/>
              <a:t>moderna</a:t>
            </a:r>
            <a:endParaRPr lang="de-DE" sz="2200" dirty="0"/>
          </a:p>
        </p:txBody>
      </p:sp>
    </p:spTree>
    <p:extLst>
      <p:ext uri="{BB962C8B-B14F-4D97-AF65-F5344CB8AC3E}">
        <p14:creationId xmlns:p14="http://schemas.microsoft.com/office/powerpoint/2010/main" val="21742785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a:t>
            </a:r>
            <a:endParaRPr lang="de-DE" dirty="0"/>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39325272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del </a:t>
            </a:r>
            <a:r>
              <a:rPr lang="de-DE" dirty="0" err="1" smtClean="0">
                <a:solidFill>
                  <a:srgbClr val="0070C0"/>
                </a:solidFill>
                <a:latin typeface="Arial Narrow" panose="020B0606020202030204" pitchFamily="34" charset="0"/>
              </a:rPr>
              <a:t>estudio</a:t>
            </a:r>
            <a:endParaRPr lang="de-DE" dirty="0"/>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3340709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err="1" smtClean="0">
                <a:solidFill>
                  <a:srgbClr val="0070C0"/>
                </a:solidFill>
                <a:latin typeface="Arial Narrow" panose="020B0606020202030204" pitchFamily="34" charset="0"/>
              </a:rPr>
              <a:t>Punto</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partida</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importancia</a:t>
            </a:r>
            <a:r>
              <a:rPr lang="de-DE" dirty="0" smtClean="0">
                <a:solidFill>
                  <a:srgbClr val="0070C0"/>
                </a:solidFill>
                <a:latin typeface="Arial Narrow" panose="020B0606020202030204" pitchFamily="34" charset="0"/>
              </a:rPr>
              <a:t> del „largo XIX“</a:t>
            </a:r>
            <a:endParaRPr lang="de-DE" dirty="0">
              <a:solidFill>
                <a:srgbClr val="0070C0"/>
              </a:solidFill>
              <a:latin typeface="Arial Narrow" panose="020B0606020202030204" pitchFamily="34" charset="0"/>
            </a:endParaRPr>
          </a:p>
        </p:txBody>
      </p:sp>
    </p:spTree>
    <p:extLst>
      <p:ext uri="{BB962C8B-B14F-4D97-AF65-F5344CB8AC3E}">
        <p14:creationId xmlns:p14="http://schemas.microsoft.com/office/powerpoint/2010/main" val="34029324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del </a:t>
            </a:r>
            <a:r>
              <a:rPr lang="de-DE" dirty="0" err="1" smtClean="0">
                <a:solidFill>
                  <a:srgbClr val="0070C0"/>
                </a:solidFill>
                <a:latin typeface="Arial Narrow" panose="020B0606020202030204" pitchFamily="34" charset="0"/>
              </a:rPr>
              <a:t>estudio</a:t>
            </a:r>
            <a:endParaRPr lang="de-DE" dirty="0"/>
          </a:p>
        </p:txBody>
      </p:sp>
      <p:sp>
        <p:nvSpPr>
          <p:cNvPr id="4" name="Inhaltsplatzhalter 3"/>
          <p:cNvSpPr>
            <a:spLocks noGrp="1"/>
          </p:cNvSpPr>
          <p:nvPr>
            <p:ph idx="1"/>
          </p:nvPr>
        </p:nvSpPr>
        <p:spPr>
          <a:xfrm>
            <a:off x="677863" y="1495425"/>
            <a:ext cx="8596312" cy="523220"/>
          </a:xfrm>
          <a:prstGeom prst="rect">
            <a:avLst/>
          </a:prstGeom>
        </p:spPr>
        <p:txBody>
          <a:bodyPr wrap="square">
            <a:spAutoFit/>
          </a:bodyPr>
          <a:lstStyle/>
          <a:p>
            <a:pPr marL="0" indent="0">
              <a:buNone/>
            </a:pPr>
            <a:r>
              <a:rPr lang="de-DE" sz="2800" dirty="0"/>
              <a:t>- </a:t>
            </a:r>
            <a:r>
              <a:rPr lang="de-DE" sz="2800" dirty="0" err="1" smtClean="0"/>
              <a:t>Léxico</a:t>
            </a:r>
            <a:r>
              <a:rPr lang="de-DE" sz="2800" dirty="0" smtClean="0"/>
              <a:t> </a:t>
            </a:r>
            <a:r>
              <a:rPr lang="de-DE" sz="2800" dirty="0" err="1"/>
              <a:t>registrado</a:t>
            </a:r>
            <a:r>
              <a:rPr lang="de-DE" sz="2800" dirty="0"/>
              <a:t> en los </a:t>
            </a:r>
            <a:r>
              <a:rPr lang="de-DE" sz="2800" dirty="0" err="1" smtClean="0"/>
              <a:t>diccionarios</a:t>
            </a:r>
            <a:endParaRPr lang="de-DE" sz="2800" dirty="0"/>
          </a:p>
        </p:txBody>
      </p:sp>
    </p:spTree>
    <p:extLst>
      <p:ext uri="{BB962C8B-B14F-4D97-AF65-F5344CB8AC3E}">
        <p14:creationId xmlns:p14="http://schemas.microsoft.com/office/powerpoint/2010/main" val="11557250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del </a:t>
            </a:r>
            <a:r>
              <a:rPr lang="de-DE" dirty="0" err="1" smtClean="0">
                <a:solidFill>
                  <a:srgbClr val="0070C0"/>
                </a:solidFill>
                <a:latin typeface="Arial Narrow" panose="020B0606020202030204" pitchFamily="34" charset="0"/>
              </a:rPr>
              <a:t>estudio</a:t>
            </a:r>
            <a:endParaRPr lang="de-DE" dirty="0"/>
          </a:p>
        </p:txBody>
      </p:sp>
      <p:sp>
        <p:nvSpPr>
          <p:cNvPr id="4" name="Inhaltsplatzhalter 3"/>
          <p:cNvSpPr>
            <a:spLocks noGrp="1"/>
          </p:cNvSpPr>
          <p:nvPr>
            <p:ph idx="1"/>
          </p:nvPr>
        </p:nvSpPr>
        <p:spPr>
          <a:xfrm>
            <a:off x="677863" y="1495425"/>
            <a:ext cx="8596312" cy="523220"/>
          </a:xfrm>
          <a:prstGeom prst="rect">
            <a:avLst/>
          </a:prstGeom>
        </p:spPr>
        <p:txBody>
          <a:bodyPr wrap="square">
            <a:spAutoFit/>
          </a:bodyPr>
          <a:lstStyle/>
          <a:p>
            <a:pPr marL="0" indent="0">
              <a:buNone/>
            </a:pPr>
            <a:r>
              <a:rPr lang="de-DE" sz="2800" dirty="0"/>
              <a:t>- </a:t>
            </a:r>
            <a:r>
              <a:rPr lang="de-DE" sz="2800" dirty="0" err="1" smtClean="0"/>
              <a:t>Léxico</a:t>
            </a:r>
            <a:r>
              <a:rPr lang="de-DE" sz="2800" dirty="0" smtClean="0"/>
              <a:t> </a:t>
            </a:r>
            <a:r>
              <a:rPr lang="de-DE" sz="2800" dirty="0" err="1"/>
              <a:t>registrado</a:t>
            </a:r>
            <a:r>
              <a:rPr lang="de-DE" sz="2800" dirty="0"/>
              <a:t> en los </a:t>
            </a:r>
            <a:r>
              <a:rPr lang="de-DE" sz="2800" dirty="0" err="1" smtClean="0"/>
              <a:t>diccionarios</a:t>
            </a:r>
            <a:endParaRPr lang="de-DE" sz="2800" dirty="0"/>
          </a:p>
        </p:txBody>
      </p:sp>
      <p:sp>
        <p:nvSpPr>
          <p:cNvPr id="5" name="Rechteck 4"/>
          <p:cNvSpPr/>
          <p:nvPr/>
        </p:nvSpPr>
        <p:spPr>
          <a:xfrm>
            <a:off x="677334" y="2132079"/>
            <a:ext cx="8843909" cy="1815882"/>
          </a:xfrm>
          <a:prstGeom prst="rect">
            <a:avLst/>
          </a:prstGeom>
        </p:spPr>
        <p:txBody>
          <a:bodyPr wrap="square">
            <a:spAutoFit/>
          </a:bodyPr>
          <a:lstStyle/>
          <a:p>
            <a:r>
              <a:rPr lang="de-DE" sz="2800" dirty="0"/>
              <a:t>- </a:t>
            </a:r>
            <a:r>
              <a:rPr lang="de-DE" sz="2800" dirty="0" err="1"/>
              <a:t>Historia</a:t>
            </a:r>
            <a:r>
              <a:rPr lang="de-DE" sz="2800" dirty="0"/>
              <a:t> de la forma </a:t>
            </a:r>
          </a:p>
          <a:p>
            <a:r>
              <a:rPr lang="de-DE" sz="2800" dirty="0"/>
              <a:t>- </a:t>
            </a:r>
            <a:r>
              <a:rPr lang="de-DE" sz="2800" dirty="0" err="1"/>
              <a:t>Registro</a:t>
            </a:r>
            <a:r>
              <a:rPr lang="de-DE" sz="2800" dirty="0"/>
              <a:t> </a:t>
            </a:r>
            <a:r>
              <a:rPr lang="de-DE" sz="2800" dirty="0" err="1"/>
              <a:t>indiscriminado</a:t>
            </a:r>
            <a:r>
              <a:rPr lang="de-DE" sz="2800" dirty="0"/>
              <a:t> (</a:t>
            </a:r>
            <a:r>
              <a:rPr lang="de-DE" sz="2800" dirty="0" err="1"/>
              <a:t>por</a:t>
            </a:r>
            <a:r>
              <a:rPr lang="de-DE" sz="2800" dirty="0"/>
              <a:t> </a:t>
            </a:r>
            <a:r>
              <a:rPr lang="de-DE" sz="2800" dirty="0" err="1"/>
              <a:t>ej</a:t>
            </a:r>
            <a:r>
              <a:rPr lang="de-DE" sz="2800" dirty="0"/>
              <a:t>., ‚primer </a:t>
            </a:r>
            <a:r>
              <a:rPr lang="de-DE" sz="2800" dirty="0" err="1"/>
              <a:t>registro</a:t>
            </a:r>
            <a:r>
              <a:rPr lang="de-DE" sz="2800" dirty="0" smtClean="0"/>
              <a:t>‘ o ‚</a:t>
            </a:r>
            <a:r>
              <a:rPr lang="de-DE" sz="2800" dirty="0" err="1" smtClean="0"/>
              <a:t>peculiaridades</a:t>
            </a:r>
            <a:r>
              <a:rPr lang="de-DE" sz="2800" dirty="0" smtClean="0"/>
              <a:t>‘)</a:t>
            </a:r>
            <a:endParaRPr lang="de-DE" sz="2800" dirty="0"/>
          </a:p>
          <a:p>
            <a:endParaRPr lang="de-DE" sz="2800" dirty="0"/>
          </a:p>
        </p:txBody>
      </p:sp>
    </p:spTree>
    <p:extLst>
      <p:ext uri="{BB962C8B-B14F-4D97-AF65-F5344CB8AC3E}">
        <p14:creationId xmlns:p14="http://schemas.microsoft.com/office/powerpoint/2010/main" val="22687298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del </a:t>
            </a:r>
            <a:r>
              <a:rPr lang="de-DE" dirty="0" err="1" smtClean="0">
                <a:solidFill>
                  <a:srgbClr val="0070C0"/>
                </a:solidFill>
                <a:latin typeface="Arial Narrow" panose="020B0606020202030204" pitchFamily="34" charset="0"/>
              </a:rPr>
              <a:t>estudio</a:t>
            </a:r>
            <a:endParaRPr lang="de-DE" dirty="0"/>
          </a:p>
        </p:txBody>
      </p:sp>
      <p:sp>
        <p:nvSpPr>
          <p:cNvPr id="4" name="Inhaltsplatzhalter 3"/>
          <p:cNvSpPr>
            <a:spLocks noGrp="1"/>
          </p:cNvSpPr>
          <p:nvPr>
            <p:ph idx="1"/>
          </p:nvPr>
        </p:nvSpPr>
        <p:spPr>
          <a:xfrm>
            <a:off x="677863" y="1495425"/>
            <a:ext cx="8596312" cy="523220"/>
          </a:xfrm>
          <a:prstGeom prst="rect">
            <a:avLst/>
          </a:prstGeom>
        </p:spPr>
        <p:txBody>
          <a:bodyPr wrap="square">
            <a:spAutoFit/>
          </a:bodyPr>
          <a:lstStyle/>
          <a:p>
            <a:pPr marL="0" indent="0">
              <a:buNone/>
            </a:pPr>
            <a:r>
              <a:rPr lang="de-DE" sz="2800" dirty="0"/>
              <a:t>- </a:t>
            </a:r>
            <a:r>
              <a:rPr lang="de-DE" sz="2800" dirty="0" err="1" smtClean="0"/>
              <a:t>Léxico</a:t>
            </a:r>
            <a:r>
              <a:rPr lang="de-DE" sz="2800" dirty="0" smtClean="0"/>
              <a:t> </a:t>
            </a:r>
            <a:r>
              <a:rPr lang="de-DE" sz="2800" dirty="0" err="1"/>
              <a:t>registrado</a:t>
            </a:r>
            <a:r>
              <a:rPr lang="de-DE" sz="2800" dirty="0"/>
              <a:t> en los </a:t>
            </a:r>
            <a:r>
              <a:rPr lang="de-DE" sz="2800" dirty="0" err="1" smtClean="0"/>
              <a:t>diccionarios</a:t>
            </a:r>
            <a:endParaRPr lang="de-DE" sz="2800" dirty="0"/>
          </a:p>
        </p:txBody>
      </p:sp>
      <p:sp>
        <p:nvSpPr>
          <p:cNvPr id="5" name="Rechteck 4"/>
          <p:cNvSpPr/>
          <p:nvPr/>
        </p:nvSpPr>
        <p:spPr>
          <a:xfrm>
            <a:off x="677334" y="2132079"/>
            <a:ext cx="8843909" cy="1815882"/>
          </a:xfrm>
          <a:prstGeom prst="rect">
            <a:avLst/>
          </a:prstGeom>
        </p:spPr>
        <p:txBody>
          <a:bodyPr wrap="square">
            <a:spAutoFit/>
          </a:bodyPr>
          <a:lstStyle/>
          <a:p>
            <a:r>
              <a:rPr lang="de-DE" sz="2800" dirty="0"/>
              <a:t>- </a:t>
            </a:r>
            <a:r>
              <a:rPr lang="de-DE" sz="2800" dirty="0" err="1"/>
              <a:t>Historia</a:t>
            </a:r>
            <a:r>
              <a:rPr lang="de-DE" sz="2800" dirty="0"/>
              <a:t> de la forma </a:t>
            </a:r>
          </a:p>
          <a:p>
            <a:r>
              <a:rPr lang="de-DE" sz="2800" dirty="0"/>
              <a:t>- </a:t>
            </a:r>
            <a:r>
              <a:rPr lang="de-DE" sz="2800" dirty="0" err="1"/>
              <a:t>Registro</a:t>
            </a:r>
            <a:r>
              <a:rPr lang="de-DE" sz="2800" dirty="0"/>
              <a:t> </a:t>
            </a:r>
            <a:r>
              <a:rPr lang="de-DE" sz="2800" dirty="0" err="1"/>
              <a:t>indiscriminado</a:t>
            </a:r>
            <a:r>
              <a:rPr lang="de-DE" sz="2800" dirty="0"/>
              <a:t> (</a:t>
            </a:r>
            <a:r>
              <a:rPr lang="de-DE" sz="2800" dirty="0" err="1"/>
              <a:t>por</a:t>
            </a:r>
            <a:r>
              <a:rPr lang="de-DE" sz="2800" dirty="0"/>
              <a:t> </a:t>
            </a:r>
            <a:r>
              <a:rPr lang="de-DE" sz="2800" dirty="0" err="1"/>
              <a:t>ej</a:t>
            </a:r>
            <a:r>
              <a:rPr lang="de-DE" sz="2800" dirty="0"/>
              <a:t>., ‚primer </a:t>
            </a:r>
            <a:r>
              <a:rPr lang="de-DE" sz="2800" dirty="0" err="1"/>
              <a:t>registro</a:t>
            </a:r>
            <a:r>
              <a:rPr lang="de-DE" sz="2800" dirty="0" smtClean="0"/>
              <a:t>‘ o ‚</a:t>
            </a:r>
            <a:r>
              <a:rPr lang="de-DE" sz="2800" dirty="0" err="1" smtClean="0"/>
              <a:t>peculiaridades</a:t>
            </a:r>
            <a:r>
              <a:rPr lang="de-DE" sz="2800" dirty="0" smtClean="0"/>
              <a:t>‘)</a:t>
            </a:r>
            <a:endParaRPr lang="de-DE" sz="2800" dirty="0"/>
          </a:p>
          <a:p>
            <a:endParaRPr lang="de-DE" sz="2800" dirty="0"/>
          </a:p>
        </p:txBody>
      </p:sp>
      <p:sp>
        <p:nvSpPr>
          <p:cNvPr id="6" name="Rechteck 5"/>
          <p:cNvSpPr/>
          <p:nvPr/>
        </p:nvSpPr>
        <p:spPr>
          <a:xfrm>
            <a:off x="677334" y="3743942"/>
            <a:ext cx="6096000" cy="954107"/>
          </a:xfrm>
          <a:prstGeom prst="rect">
            <a:avLst/>
          </a:prstGeom>
        </p:spPr>
        <p:txBody>
          <a:bodyPr>
            <a:spAutoFit/>
          </a:bodyPr>
          <a:lstStyle/>
          <a:p>
            <a:r>
              <a:rPr lang="de-DE" sz="2800" dirty="0"/>
              <a:t>- ¿</a:t>
            </a:r>
            <a:r>
              <a:rPr lang="de-DE" sz="2800" dirty="0" err="1"/>
              <a:t>Historia</a:t>
            </a:r>
            <a:r>
              <a:rPr lang="de-DE" sz="2800" dirty="0"/>
              <a:t> del </a:t>
            </a:r>
            <a:r>
              <a:rPr lang="de-DE" sz="2800" dirty="0" err="1"/>
              <a:t>uso</a:t>
            </a:r>
            <a:r>
              <a:rPr lang="de-DE" sz="2800" dirty="0"/>
              <a:t>?</a:t>
            </a:r>
          </a:p>
          <a:p>
            <a:r>
              <a:rPr lang="de-DE" sz="2800" dirty="0" smtClean="0"/>
              <a:t>- ¿</a:t>
            </a:r>
            <a:r>
              <a:rPr lang="de-DE" sz="2800" dirty="0" err="1"/>
              <a:t>Constelación</a:t>
            </a:r>
            <a:r>
              <a:rPr lang="de-DE" sz="2800" dirty="0"/>
              <a:t> </a:t>
            </a:r>
            <a:r>
              <a:rPr lang="de-DE" sz="2800" dirty="0" err="1"/>
              <a:t>variacional</a:t>
            </a:r>
            <a:r>
              <a:rPr lang="de-DE" sz="2800" dirty="0" smtClean="0"/>
              <a:t>?</a:t>
            </a:r>
            <a:endParaRPr lang="de-DE" sz="2800" dirty="0"/>
          </a:p>
        </p:txBody>
      </p:sp>
    </p:spTree>
    <p:extLst>
      <p:ext uri="{BB962C8B-B14F-4D97-AF65-F5344CB8AC3E}">
        <p14:creationId xmlns:p14="http://schemas.microsoft.com/office/powerpoint/2010/main" val="143702606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2391"/>
          </a:xfrm>
        </p:spPr>
        <p:txBody>
          <a:bodyPr/>
          <a:lstStyle/>
          <a:p>
            <a:r>
              <a:rPr lang="de-DE" dirty="0" smtClean="0">
                <a:solidFill>
                  <a:srgbClr val="0070C0"/>
                </a:solidFill>
                <a:latin typeface="Arial Narrow" panose="020B0606020202030204" pitchFamily="34" charset="0"/>
              </a:rPr>
              <a:t>Segundo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evaluación</a:t>
            </a:r>
            <a:r>
              <a:rPr lang="de-DE" dirty="0" smtClean="0">
                <a:solidFill>
                  <a:srgbClr val="0070C0"/>
                </a:solidFill>
                <a:latin typeface="Arial Narrow" panose="020B0606020202030204" pitchFamily="34" charset="0"/>
              </a:rPr>
              <a:t> del </a:t>
            </a:r>
            <a:r>
              <a:rPr lang="de-DE" dirty="0" err="1" smtClean="0">
                <a:solidFill>
                  <a:srgbClr val="0070C0"/>
                </a:solidFill>
                <a:latin typeface="Arial Narrow" panose="020B0606020202030204" pitchFamily="34" charset="0"/>
              </a:rPr>
              <a:t>estudio</a:t>
            </a:r>
            <a:endParaRPr lang="de-DE" dirty="0"/>
          </a:p>
        </p:txBody>
      </p:sp>
      <p:sp>
        <p:nvSpPr>
          <p:cNvPr id="7" name="Inhaltsplatzhalter 2"/>
          <p:cNvSpPr txBox="1">
            <a:spLocks/>
          </p:cNvSpPr>
          <p:nvPr/>
        </p:nvSpPr>
        <p:spPr>
          <a:xfrm>
            <a:off x="677334" y="1618188"/>
            <a:ext cx="8915399" cy="421021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60325" indent="0" algn="r">
              <a:buNone/>
            </a:pPr>
            <a:r>
              <a:rPr lang="es-ES" altLang="de-DE" sz="2000" dirty="0" smtClean="0">
                <a:solidFill>
                  <a:schemeClr val="tx1"/>
                </a:solidFill>
              </a:rPr>
              <a:t>Para seleccionar un inventario que registre las más representativas palabras hemos acudido al </a:t>
            </a:r>
            <a:r>
              <a:rPr lang="es-ES" altLang="de-DE" sz="2000" i="1" dirty="0" smtClean="0">
                <a:solidFill>
                  <a:schemeClr val="tx1"/>
                </a:solidFill>
              </a:rPr>
              <a:t>Diccionario de la lengua española</a:t>
            </a:r>
            <a:r>
              <a:rPr lang="es-ES" altLang="de-DE" sz="2000" dirty="0" smtClean="0">
                <a:solidFill>
                  <a:schemeClr val="tx1"/>
                </a:solidFill>
              </a:rPr>
              <a:t> de la Real Academia Española (ed. 1970), e incluímos [sic] todos los términos cuyos nuevos sentidos americanos fueron comunicados por las academias hispanoamericanas correspondientes a la Real Academia Española. De este modo, hemos seleccionado solamente las palabras cuyos nuevos significados han sido aceptados como norma académica. Sin embargo, al tratar esas palabras en el inventario, tuvimos en cuenta también los nuevos significados registrados por los diccionarios de americanismos de Malaret, Morínigo y Santamaría. Además de dichos vocabularios, de nuestra bibliografía hemos empleado sólo el libro de Kany, </a:t>
            </a:r>
            <a:r>
              <a:rPr lang="es-ES" altLang="de-DE" sz="2000" i="1" dirty="0" smtClean="0">
                <a:solidFill>
                  <a:schemeClr val="tx1"/>
                </a:solidFill>
              </a:rPr>
              <a:t>Semántica hispanoamericana </a:t>
            </a:r>
            <a:r>
              <a:rPr lang="es-ES" altLang="de-DE" sz="2000" dirty="0" smtClean="0">
                <a:solidFill>
                  <a:schemeClr val="tx1"/>
                </a:solidFill>
              </a:rPr>
              <a:t>y la obra de Santamaría </a:t>
            </a:r>
            <a:r>
              <a:rPr lang="es-ES" altLang="de-DE" sz="2000" i="1" dirty="0" smtClean="0">
                <a:solidFill>
                  <a:schemeClr val="tx1"/>
                </a:solidFill>
              </a:rPr>
              <a:t>Diccionario de mejicanismos</a:t>
            </a:r>
            <a:r>
              <a:rPr lang="es-ES" altLang="de-DE" sz="2000" dirty="0" smtClean="0">
                <a:solidFill>
                  <a:schemeClr val="tx1"/>
                </a:solidFill>
              </a:rPr>
              <a:t>. </a:t>
            </a:r>
            <a:r>
              <a:rPr lang="es-ES" altLang="de-DE" sz="1500" dirty="0" smtClean="0">
                <a:solidFill>
                  <a:schemeClr val="tx1"/>
                </a:solidFill>
              </a:rPr>
              <a:t>Sala et al. 1982 (II): 4</a:t>
            </a:r>
            <a:r>
              <a:rPr lang="es-ES" altLang="de-DE" sz="2000" dirty="0" smtClean="0">
                <a:solidFill>
                  <a:schemeClr val="tx1"/>
                </a:solidFill>
              </a:rPr>
              <a:t> </a:t>
            </a:r>
            <a:endParaRPr lang="es-PE" altLang="de-DE" sz="2000" dirty="0" smtClean="0">
              <a:solidFill>
                <a:schemeClr val="tx1"/>
              </a:solidFill>
            </a:endParaRPr>
          </a:p>
          <a:p>
            <a:pPr marL="88900" indent="-28575" algn="just"/>
            <a:endParaRPr lang="es-ES" altLang="de-DE" sz="2000" dirty="0" smtClean="0">
              <a:solidFill>
                <a:srgbClr val="336600"/>
              </a:solidFill>
            </a:endParaRPr>
          </a:p>
          <a:p>
            <a:endParaRPr lang="es-ES" sz="2500" dirty="0">
              <a:solidFill>
                <a:schemeClr val="tx1"/>
              </a:solidFill>
            </a:endParaRPr>
          </a:p>
        </p:txBody>
      </p:sp>
    </p:spTree>
    <p:extLst>
      <p:ext uri="{BB962C8B-B14F-4D97-AF65-F5344CB8AC3E}">
        <p14:creationId xmlns:p14="http://schemas.microsoft.com/office/powerpoint/2010/main" val="36407618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99209"/>
            <a:ext cx="8596668" cy="1320800"/>
          </a:xfrm>
        </p:spPr>
        <p:txBody>
          <a:bodyPr/>
          <a:lstStyle/>
          <a:p>
            <a:r>
              <a:rPr lang="de-DE" dirty="0" err="1" smtClean="0">
                <a:solidFill>
                  <a:srgbClr val="0070C0"/>
                </a:solidFill>
                <a:latin typeface="Arial Narrow" panose="020B0606020202030204" pitchFamily="34" charset="0"/>
              </a:rPr>
              <a:t>Propuesta</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básica</a:t>
            </a:r>
            <a:r>
              <a:rPr lang="de-DE" dirty="0" smtClean="0">
                <a:solidFill>
                  <a:srgbClr val="0070C0"/>
                </a:solidFill>
                <a:latin typeface="Arial Narrow" panose="020B0606020202030204" pitchFamily="34" charset="0"/>
              </a:rPr>
              <a:t>:</a:t>
            </a:r>
            <a:br>
              <a:rPr lang="de-DE"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de-DE" sz="2600" dirty="0" smtClean="0"/>
          </a:p>
        </p:txBody>
      </p:sp>
    </p:spTree>
    <p:extLst>
      <p:ext uri="{BB962C8B-B14F-4D97-AF65-F5344CB8AC3E}">
        <p14:creationId xmlns:p14="http://schemas.microsoft.com/office/powerpoint/2010/main" val="140934080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99209"/>
            <a:ext cx="8596668" cy="1320800"/>
          </a:xfrm>
        </p:spPr>
        <p:txBody>
          <a:bodyPr/>
          <a:lstStyle/>
          <a:p>
            <a:r>
              <a:rPr lang="de-DE" dirty="0" err="1" smtClean="0">
                <a:solidFill>
                  <a:srgbClr val="0070C0"/>
                </a:solidFill>
                <a:latin typeface="Arial Narrow" panose="020B0606020202030204" pitchFamily="34" charset="0"/>
              </a:rPr>
              <a:t>Propuesta</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básica</a:t>
            </a:r>
            <a:r>
              <a:rPr lang="de-DE" dirty="0" smtClean="0">
                <a:solidFill>
                  <a:srgbClr val="0070C0"/>
                </a:solidFill>
                <a:latin typeface="Arial Narrow" panose="020B0606020202030204" pitchFamily="34" charset="0"/>
              </a:rPr>
              <a:t>:</a:t>
            </a:r>
            <a:br>
              <a:rPr lang="de-DE" dirty="0" smtClean="0">
                <a:solidFill>
                  <a:srgbClr val="0070C0"/>
                </a:solidFill>
                <a:latin typeface="Arial Narrow" panose="020B0606020202030204" pitchFamily="34" charset="0"/>
              </a:rPr>
            </a:br>
            <a:r>
              <a:rPr lang="de-DE" dirty="0" smtClean="0">
                <a:solidFill>
                  <a:srgbClr val="0070C0"/>
                </a:solidFill>
                <a:latin typeface="Arial Narrow" panose="020B0606020202030204" pitchFamily="34" charset="0"/>
              </a:rPr>
              <a:t>la </a:t>
            </a:r>
            <a:r>
              <a:rPr lang="de-DE" dirty="0" err="1" smtClean="0">
                <a:solidFill>
                  <a:srgbClr val="0070C0"/>
                </a:solidFill>
                <a:latin typeface="Arial Narrow" panose="020B0606020202030204" pitchFamily="34" charset="0"/>
              </a:rPr>
              <a:t>necesidad</a:t>
            </a:r>
            <a:r>
              <a:rPr lang="de-DE" dirty="0" smtClean="0">
                <a:solidFill>
                  <a:srgbClr val="0070C0"/>
                </a:solidFill>
                <a:latin typeface="Arial Narrow" panose="020B0606020202030204" pitchFamily="34" charset="0"/>
              </a:rPr>
              <a:t> (y los </a:t>
            </a:r>
            <a:r>
              <a:rPr lang="de-DE" dirty="0" err="1" smtClean="0">
                <a:solidFill>
                  <a:srgbClr val="0070C0"/>
                </a:solidFill>
                <a:latin typeface="Arial Narrow" panose="020B0606020202030204" pitchFamily="34" charset="0"/>
              </a:rPr>
              <a:t>límites</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un</a:t>
            </a:r>
            <a:r>
              <a:rPr lang="de-DE" dirty="0" smtClean="0">
                <a:solidFill>
                  <a:srgbClr val="0070C0"/>
                </a:solidFill>
                <a:latin typeface="Arial Narrow" panose="020B0606020202030204" pitchFamily="34" charset="0"/>
              </a:rPr>
              <a:t> </a:t>
            </a:r>
            <a:r>
              <a:rPr lang="de-DE" dirty="0" err="1" smtClean="0">
                <a:solidFill>
                  <a:srgbClr val="0070C0"/>
                </a:solidFill>
                <a:latin typeface="Arial Narrow" panose="020B0606020202030204" pitchFamily="34" charset="0"/>
              </a:rPr>
              <a:t>corpus</a:t>
            </a:r>
            <a:endParaRPr lang="de-DE" dirty="0"/>
          </a:p>
        </p:txBody>
      </p:sp>
      <p:sp>
        <p:nvSpPr>
          <p:cNvPr id="3" name="Inhaltsplatzhalter 2"/>
          <p:cNvSpPr>
            <a:spLocks noGrp="1"/>
          </p:cNvSpPr>
          <p:nvPr>
            <p:ph idx="1"/>
          </p:nvPr>
        </p:nvSpPr>
        <p:spPr/>
        <p:txBody>
          <a:bodyPr>
            <a:normAutofit/>
          </a:bodyPr>
          <a:lstStyle/>
          <a:p>
            <a:pPr marL="0" indent="0">
              <a:buNone/>
            </a:pPr>
            <a:endParaRPr lang="de-DE" sz="2600" dirty="0" smtClean="0"/>
          </a:p>
        </p:txBody>
      </p:sp>
    </p:spTree>
    <p:extLst>
      <p:ext uri="{BB962C8B-B14F-4D97-AF65-F5344CB8AC3E}">
        <p14:creationId xmlns:p14="http://schemas.microsoft.com/office/powerpoint/2010/main" val="7735064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a:t>
            </a:r>
            <a:r>
              <a:rPr lang="es-ES" sz="4000" dirty="0" smtClean="0">
                <a:solidFill>
                  <a:srgbClr val="0070C0"/>
                </a:solidFill>
                <a:latin typeface="Arial Narrow" panose="020B0606020202030204" pitchFamily="34" charset="0"/>
              </a:rPr>
              <a:t>del 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r>
              <a:rPr lang="es-ES" dirty="0">
                <a:solidFill>
                  <a:srgbClr val="0070C0"/>
                </a:solidFill>
                <a:latin typeface="Arial Narrow" panose="020B0606020202030204" pitchFamily="34" charset="0"/>
              </a:rPr>
              <a:t/>
            </a:r>
            <a:br>
              <a:rPr lang="es-ES" dirty="0">
                <a:solidFill>
                  <a:srgbClr val="0070C0"/>
                </a:solidFill>
                <a:latin typeface="Arial Narrow" panose="020B0606020202030204" pitchFamily="34" charset="0"/>
              </a:rPr>
            </a:br>
            <a:endParaRPr lang="de-DE" dirty="0"/>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12186298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a:t>
            </a:r>
            <a:r>
              <a:rPr lang="es-ES" sz="4000" dirty="0" smtClean="0">
                <a:solidFill>
                  <a:srgbClr val="0070C0"/>
                </a:solidFill>
                <a:latin typeface="Arial Narrow" panose="020B0606020202030204" pitchFamily="34" charset="0"/>
              </a:rPr>
              <a:t>del 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Objetivos</a:t>
            </a:r>
            <a:r>
              <a:rPr lang="es-ES" dirty="0">
                <a:solidFill>
                  <a:srgbClr val="0070C0"/>
                </a:solidFill>
                <a:latin typeface="Arial Narrow" panose="020B0606020202030204" pitchFamily="34" charset="0"/>
              </a:rPr>
              <a:t/>
            </a:r>
            <a:br>
              <a:rPr lang="es-ES" dirty="0">
                <a:solidFill>
                  <a:srgbClr val="0070C0"/>
                </a:solidFill>
                <a:latin typeface="Arial Narrow" panose="020B0606020202030204" pitchFamily="34" charset="0"/>
              </a:rPr>
            </a:br>
            <a:endParaRPr lang="de-DE" dirty="0"/>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112599901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a:t>
            </a:r>
            <a:r>
              <a:rPr lang="es-ES" sz="4000" dirty="0" smtClean="0">
                <a:solidFill>
                  <a:srgbClr val="0070C0"/>
                </a:solidFill>
                <a:latin typeface="Arial Narrow" panose="020B0606020202030204" pitchFamily="34" charset="0"/>
              </a:rPr>
              <a:t>del 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Objetivos</a:t>
            </a:r>
            <a:r>
              <a:rPr lang="es-ES" dirty="0">
                <a:solidFill>
                  <a:srgbClr val="0070C0"/>
                </a:solidFill>
                <a:latin typeface="Arial Narrow" panose="020B0606020202030204" pitchFamily="34" charset="0"/>
              </a:rPr>
              <a:t/>
            </a:r>
            <a:br>
              <a:rPr lang="es-ES" dirty="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a:xfrm>
            <a:off x="677334" y="1735282"/>
            <a:ext cx="8596668" cy="1610591"/>
          </a:xfrm>
        </p:spPr>
        <p:txBody>
          <a:bodyPr>
            <a:normAutofit/>
          </a:bodyPr>
          <a:lstStyle/>
          <a:p>
            <a:pPr marL="0" indent="0">
              <a:buNone/>
            </a:pPr>
            <a:r>
              <a:rPr lang="es-ES" sz="2800" dirty="0">
                <a:solidFill>
                  <a:schemeClr val="tx1"/>
                </a:solidFill>
              </a:rPr>
              <a:t>a) En el nivel teórico: </a:t>
            </a:r>
          </a:p>
          <a:p>
            <a:pPr marL="0" indent="0">
              <a:buNone/>
            </a:pPr>
            <a:r>
              <a:rPr lang="es-ES" sz="2800" dirty="0">
                <a:solidFill>
                  <a:schemeClr val="tx1"/>
                </a:solidFill>
              </a:rPr>
              <a:t>	- [examen, profundización y modificación del 			estudio </a:t>
            </a:r>
            <a:r>
              <a:rPr lang="es-ES" sz="2800" b="1" dirty="0">
                <a:solidFill>
                  <a:schemeClr val="tx1"/>
                </a:solidFill>
              </a:rPr>
              <a:t>histórico</a:t>
            </a:r>
            <a:r>
              <a:rPr lang="es-ES" sz="2800" dirty="0">
                <a:solidFill>
                  <a:schemeClr val="tx1"/>
                </a:solidFill>
              </a:rPr>
              <a:t> de la lengua]</a:t>
            </a:r>
          </a:p>
          <a:p>
            <a:pPr marL="0" indent="0">
              <a:buNone/>
            </a:pPr>
            <a:endParaRPr lang="es-ES" sz="2800" dirty="0">
              <a:solidFill>
                <a:schemeClr val="tx1"/>
              </a:solidFill>
            </a:endParaRPr>
          </a:p>
          <a:p>
            <a:pPr marL="0" indent="0">
              <a:buNone/>
            </a:pPr>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51415936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a:t>
            </a:r>
            <a:r>
              <a:rPr lang="es-ES" sz="4000" dirty="0" smtClean="0">
                <a:solidFill>
                  <a:srgbClr val="0070C0"/>
                </a:solidFill>
                <a:latin typeface="Arial Narrow" panose="020B0606020202030204" pitchFamily="34" charset="0"/>
              </a:rPr>
              <a:t>del 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Objetivos</a:t>
            </a:r>
            <a:r>
              <a:rPr lang="es-ES" dirty="0">
                <a:solidFill>
                  <a:srgbClr val="0070C0"/>
                </a:solidFill>
                <a:latin typeface="Arial Narrow" panose="020B0606020202030204" pitchFamily="34" charset="0"/>
              </a:rPr>
              <a:t/>
            </a:r>
            <a:br>
              <a:rPr lang="es-ES" dirty="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a:xfrm>
            <a:off x="677334" y="1735283"/>
            <a:ext cx="8596668" cy="1620982"/>
          </a:xfrm>
        </p:spPr>
        <p:txBody>
          <a:bodyPr>
            <a:normAutofit/>
          </a:bodyPr>
          <a:lstStyle/>
          <a:p>
            <a:pPr marL="0" indent="0">
              <a:buNone/>
            </a:pPr>
            <a:r>
              <a:rPr lang="es-ES" sz="2800" dirty="0">
                <a:solidFill>
                  <a:schemeClr val="tx1"/>
                </a:solidFill>
              </a:rPr>
              <a:t>a) En el nivel teórico: </a:t>
            </a:r>
          </a:p>
          <a:p>
            <a:pPr marL="0" indent="0">
              <a:buNone/>
            </a:pPr>
            <a:r>
              <a:rPr lang="es-ES" sz="2800" dirty="0">
                <a:solidFill>
                  <a:schemeClr val="tx1"/>
                </a:solidFill>
              </a:rPr>
              <a:t>	- [examen, profundización y modificación del 			estudio </a:t>
            </a:r>
            <a:r>
              <a:rPr lang="es-ES" sz="2800" b="1" dirty="0">
                <a:solidFill>
                  <a:schemeClr val="tx1"/>
                </a:solidFill>
              </a:rPr>
              <a:t>histórico</a:t>
            </a:r>
            <a:r>
              <a:rPr lang="es-ES" sz="2800" dirty="0">
                <a:solidFill>
                  <a:schemeClr val="tx1"/>
                </a:solidFill>
              </a:rPr>
              <a:t> de la lengua]</a:t>
            </a:r>
          </a:p>
          <a:p>
            <a:pPr marL="0" indent="0">
              <a:buNone/>
            </a:pPr>
            <a:endParaRPr lang="es-ES" sz="2800" dirty="0">
              <a:solidFill>
                <a:schemeClr val="tx1"/>
              </a:solidFill>
            </a:endParaRPr>
          </a:p>
          <a:p>
            <a:pPr marL="0" indent="0">
              <a:buNone/>
            </a:pPr>
            <a:endParaRPr lang="es-ES" sz="2800" dirty="0">
              <a:solidFill>
                <a:schemeClr val="tx1"/>
              </a:solidFill>
            </a:endParaRPr>
          </a:p>
          <a:p>
            <a:pPr marL="0" indent="0">
              <a:buNone/>
            </a:pPr>
            <a:endParaRPr lang="de-DE" sz="2600" dirty="0" smtClean="0"/>
          </a:p>
        </p:txBody>
      </p:sp>
      <p:sp>
        <p:nvSpPr>
          <p:cNvPr id="4" name="Rechteck 3"/>
          <p:cNvSpPr/>
          <p:nvPr/>
        </p:nvSpPr>
        <p:spPr>
          <a:xfrm>
            <a:off x="677334" y="3356265"/>
            <a:ext cx="9349893" cy="1384995"/>
          </a:xfrm>
          <a:prstGeom prst="rect">
            <a:avLst/>
          </a:prstGeom>
        </p:spPr>
        <p:txBody>
          <a:bodyPr wrap="square">
            <a:spAutoFit/>
          </a:bodyPr>
          <a:lstStyle/>
          <a:p>
            <a:r>
              <a:rPr lang="es-ES" sz="2800" dirty="0"/>
              <a:t>b) En el nivel descriptivo: </a:t>
            </a:r>
          </a:p>
          <a:p>
            <a:r>
              <a:rPr lang="es-ES" sz="2800" dirty="0"/>
              <a:t>	- descripción de la constelación variacional y del </a:t>
            </a:r>
            <a:r>
              <a:rPr lang="es-ES" sz="2800" dirty="0" smtClean="0"/>
              <a:t>	cambio </a:t>
            </a:r>
            <a:r>
              <a:rPr lang="es-ES" sz="2800" dirty="0"/>
              <a:t>léxico-semántico</a:t>
            </a:r>
          </a:p>
        </p:txBody>
      </p:sp>
    </p:spTree>
    <p:extLst>
      <p:ext uri="{BB962C8B-B14F-4D97-AF65-F5344CB8AC3E}">
        <p14:creationId xmlns:p14="http://schemas.microsoft.com/office/powerpoint/2010/main" val="39623958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err="1" smtClean="0">
                <a:solidFill>
                  <a:srgbClr val="0070C0"/>
                </a:solidFill>
                <a:latin typeface="Arial Narrow" panose="020B0606020202030204" pitchFamily="34" charset="0"/>
              </a:rPr>
              <a:t>Punto</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partida</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importancia</a:t>
            </a:r>
            <a:r>
              <a:rPr lang="de-DE" dirty="0" smtClean="0">
                <a:solidFill>
                  <a:srgbClr val="0070C0"/>
                </a:solidFill>
                <a:latin typeface="Arial Narrow" panose="020B0606020202030204" pitchFamily="34" charset="0"/>
              </a:rPr>
              <a:t> del „largo XIX“</a:t>
            </a:r>
            <a:endParaRPr lang="de-DE" dirty="0">
              <a:solidFill>
                <a:srgbClr val="0070C0"/>
              </a:solidFill>
              <a:latin typeface="Arial Narrow" panose="020B0606020202030204" pitchFamily="34" charset="0"/>
            </a:endParaRPr>
          </a:p>
        </p:txBody>
      </p:sp>
      <p:sp>
        <p:nvSpPr>
          <p:cNvPr id="3" name="Inhaltsplatzhalter 2"/>
          <p:cNvSpPr>
            <a:spLocks noGrp="1"/>
          </p:cNvSpPr>
          <p:nvPr>
            <p:ph idx="1"/>
          </p:nvPr>
        </p:nvSpPr>
        <p:spPr>
          <a:xfrm>
            <a:off x="677334" y="1270000"/>
            <a:ext cx="8596668" cy="964045"/>
          </a:xfrm>
        </p:spPr>
        <p:txBody>
          <a:bodyPr>
            <a:normAutofit/>
          </a:bodyPr>
          <a:lstStyle/>
          <a:p>
            <a:pPr marL="0" indent="0" algn="just">
              <a:buNone/>
            </a:pPr>
            <a:r>
              <a:rPr lang="es-ES" sz="2800" dirty="0" smtClean="0"/>
              <a:t>- Procesos históricos (no solo independencia(s) sino también diversas reorganizaciones administrativas)</a:t>
            </a:r>
          </a:p>
          <a:p>
            <a:pPr marL="0" indent="0" algn="just">
              <a:buNone/>
            </a:pPr>
            <a:endParaRPr lang="de-DE" sz="3000" dirty="0" smtClean="0"/>
          </a:p>
          <a:p>
            <a:pPr marL="0" indent="0" algn="just">
              <a:buNone/>
            </a:pPr>
            <a:endParaRPr lang="de-DE" sz="3000" dirty="0" smtClean="0">
              <a:sym typeface="Wingdings" panose="05000000000000000000" pitchFamily="2" charset="2"/>
            </a:endParaRPr>
          </a:p>
        </p:txBody>
      </p:sp>
    </p:spTree>
    <p:extLst>
      <p:ext uri="{BB962C8B-B14F-4D97-AF65-F5344CB8AC3E}">
        <p14:creationId xmlns:p14="http://schemas.microsoft.com/office/powerpoint/2010/main" val="78800584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156571844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33260360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r>
              <a:rPr lang="es-ES" sz="2800" dirty="0">
                <a:solidFill>
                  <a:schemeClr val="tx1"/>
                </a:solidFill>
              </a:rPr>
              <a:t>Recopilación documental y formación de un corpus </a:t>
            </a:r>
            <a:r>
              <a:rPr lang="es-ES" sz="2800" i="1" dirty="0" smtClean="0">
                <a:solidFill>
                  <a:schemeClr val="tx1"/>
                </a:solidFill>
              </a:rPr>
              <a:t>multidimensional</a:t>
            </a:r>
            <a:r>
              <a:rPr lang="es-ES" sz="2800" dirty="0" smtClean="0">
                <a:solidFill>
                  <a:schemeClr val="tx1"/>
                </a:solidFill>
              </a:rPr>
              <a:t> a partir del cual alcancemos los objetivos propuestos</a:t>
            </a:r>
            <a:endParaRPr lang="es-ES" sz="2800" i="1" dirty="0">
              <a:solidFill>
                <a:schemeClr val="tx1"/>
              </a:solidFill>
            </a:endParaRPr>
          </a:p>
          <a:p>
            <a:pPr marL="0" indent="0">
              <a:buNone/>
            </a:pPr>
            <a:endParaRPr lang="es-ES" sz="2800" dirty="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282144750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a:xfrm>
            <a:off x="677334" y="2160589"/>
            <a:ext cx="8596668" cy="1652875"/>
          </a:xfrm>
        </p:spPr>
        <p:txBody>
          <a:bodyPr>
            <a:normAutofit/>
          </a:bodyPr>
          <a:lstStyle/>
          <a:p>
            <a:pPr marL="0" indent="0">
              <a:buNone/>
            </a:pPr>
            <a:r>
              <a:rPr lang="es-ES" sz="2800" dirty="0">
                <a:solidFill>
                  <a:schemeClr val="tx1"/>
                </a:solidFill>
              </a:rPr>
              <a:t>Recopilación documental y formación de un corpus </a:t>
            </a:r>
            <a:r>
              <a:rPr lang="es-ES" sz="2800" i="1" dirty="0" smtClean="0">
                <a:solidFill>
                  <a:schemeClr val="tx1"/>
                </a:solidFill>
              </a:rPr>
              <a:t>multidimensional</a:t>
            </a:r>
            <a:r>
              <a:rPr lang="es-ES" sz="2800" dirty="0" smtClean="0">
                <a:solidFill>
                  <a:schemeClr val="tx1"/>
                </a:solidFill>
              </a:rPr>
              <a:t> a partir del cual alcancemos los objetivos propuestos</a:t>
            </a:r>
            <a:endParaRPr lang="es-ES" sz="2800" i="1" dirty="0">
              <a:solidFill>
                <a:schemeClr val="tx1"/>
              </a:solidFill>
            </a:endParaRPr>
          </a:p>
          <a:p>
            <a:pPr marL="0" indent="0">
              <a:buNone/>
            </a:pPr>
            <a:endParaRPr lang="es-ES" sz="2800" dirty="0">
              <a:solidFill>
                <a:schemeClr val="tx1"/>
              </a:solidFill>
            </a:endParaRPr>
          </a:p>
          <a:p>
            <a:endParaRPr lang="es-ES" sz="2800" dirty="0">
              <a:solidFill>
                <a:schemeClr val="tx1"/>
              </a:solidFill>
            </a:endParaRPr>
          </a:p>
          <a:p>
            <a:pPr marL="0" indent="0">
              <a:buNone/>
            </a:pPr>
            <a:endParaRPr lang="de-DE" sz="2600" dirty="0" smtClean="0"/>
          </a:p>
        </p:txBody>
      </p:sp>
      <p:sp>
        <p:nvSpPr>
          <p:cNvPr id="4" name="Rechteck 3"/>
          <p:cNvSpPr/>
          <p:nvPr/>
        </p:nvSpPr>
        <p:spPr>
          <a:xfrm>
            <a:off x="677334" y="3869439"/>
            <a:ext cx="6421951" cy="523220"/>
          </a:xfrm>
          <a:prstGeom prst="rect">
            <a:avLst/>
          </a:prstGeom>
        </p:spPr>
        <p:txBody>
          <a:bodyPr wrap="none">
            <a:spAutoFit/>
          </a:bodyPr>
          <a:lstStyle/>
          <a:p>
            <a:r>
              <a:rPr lang="es-ES" sz="2800" dirty="0"/>
              <a:t>[Publicación de un corpus informático]</a:t>
            </a:r>
          </a:p>
        </p:txBody>
      </p:sp>
    </p:spTree>
    <p:extLst>
      <p:ext uri="{BB962C8B-B14F-4D97-AF65-F5344CB8AC3E}">
        <p14:creationId xmlns:p14="http://schemas.microsoft.com/office/powerpoint/2010/main" val="24907626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100527627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graphicFrame>
        <p:nvGraphicFramePr>
          <p:cNvPr id="4" name="Tabelle 3"/>
          <p:cNvGraphicFramePr>
            <a:graphicFrameLocks noGrp="1"/>
          </p:cNvGraphicFramePr>
          <p:nvPr>
            <p:extLst>
              <p:ext uri="{D42A27DB-BD31-4B8C-83A1-F6EECF244321}">
                <p14:modId xmlns:p14="http://schemas.microsoft.com/office/powerpoint/2010/main" val="702647783"/>
              </p:ext>
            </p:extLst>
          </p:nvPr>
        </p:nvGraphicFramePr>
        <p:xfrm>
          <a:off x="800564" y="1735282"/>
          <a:ext cx="7031563" cy="4453277"/>
        </p:xfrm>
        <a:graphic>
          <a:graphicData uri="http://schemas.openxmlformats.org/drawingml/2006/table">
            <a:tbl>
              <a:tblPr firstRow="1" firstCol="1" bandRow="1">
                <a:tableStyleId>{5C22544A-7EE6-4342-B048-85BDC9FD1C3A}</a:tableStyleId>
              </a:tblPr>
              <a:tblGrid>
                <a:gridCol w="1188610"/>
                <a:gridCol w="1191976"/>
                <a:gridCol w="4650977"/>
              </a:tblGrid>
              <a:tr h="266135">
                <a:tc>
                  <a:txBody>
                    <a:bodyPr/>
                    <a:lstStyle/>
                    <a:p>
                      <a:pPr>
                        <a:lnSpc>
                          <a:spcPct val="107000"/>
                        </a:lnSpc>
                        <a:spcAft>
                          <a:spcPts val="0"/>
                        </a:spcAft>
                      </a:pPr>
                      <a:r>
                        <a:rPr lang="es-ES_tradnl" sz="1100" dirty="0">
                          <a:effectLst/>
                        </a:rPr>
                        <a:t>País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Ciudad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Archivos</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604742">
                <a:tc>
                  <a:txBody>
                    <a:bodyPr/>
                    <a:lstStyle/>
                    <a:p>
                      <a:pPr>
                        <a:lnSpc>
                          <a:spcPct val="107000"/>
                        </a:lnSpc>
                        <a:spcAft>
                          <a:spcPts val="0"/>
                        </a:spcAft>
                      </a:pPr>
                      <a:r>
                        <a:rPr lang="es-ES_tradnl" sz="1100">
                          <a:effectLst/>
                        </a:rPr>
                        <a:t>Colombia</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Bogotá Medellín </a:t>
                      </a:r>
                      <a:endParaRPr lang="de-DE" sz="1100">
                        <a:effectLst/>
                      </a:endParaRPr>
                    </a:p>
                    <a:p>
                      <a:pPr>
                        <a:lnSpc>
                          <a:spcPct val="107000"/>
                        </a:lnSpc>
                        <a:spcAft>
                          <a:spcPts val="0"/>
                        </a:spcAft>
                      </a:pPr>
                      <a:r>
                        <a:rPr lang="es-ES_tradnl" sz="1100">
                          <a:effectLst/>
                        </a:rPr>
                        <a:t>Popayán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 General de la Nación</a:t>
                      </a:r>
                      <a:endParaRPr lang="de-DE" sz="1100">
                        <a:effectLst/>
                      </a:endParaRPr>
                    </a:p>
                    <a:p>
                      <a:pPr>
                        <a:lnSpc>
                          <a:spcPct val="107000"/>
                        </a:lnSpc>
                        <a:spcAft>
                          <a:spcPts val="0"/>
                        </a:spcAft>
                      </a:pPr>
                      <a:r>
                        <a:rPr lang="es-ES_tradnl" sz="1100">
                          <a:effectLst/>
                        </a:rPr>
                        <a:t>Archivo Histórico de Antioquía</a:t>
                      </a:r>
                      <a:endParaRPr lang="de-DE" sz="1100">
                        <a:effectLst/>
                      </a:endParaRPr>
                    </a:p>
                    <a:p>
                      <a:pPr>
                        <a:lnSpc>
                          <a:spcPct val="107000"/>
                        </a:lnSpc>
                        <a:spcAft>
                          <a:spcPts val="0"/>
                        </a:spcAft>
                      </a:pPr>
                      <a:r>
                        <a:rPr lang="es-ES_tradnl" sz="1100">
                          <a:effectLst/>
                        </a:rPr>
                        <a:t>Archivo Central del Cauca</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604742">
                <a:tc>
                  <a:txBody>
                    <a:bodyPr/>
                    <a:lstStyle/>
                    <a:p>
                      <a:pPr>
                        <a:lnSpc>
                          <a:spcPct val="107000"/>
                        </a:lnSpc>
                        <a:spcAft>
                          <a:spcPts val="0"/>
                        </a:spcAft>
                      </a:pPr>
                      <a:r>
                        <a:rPr lang="es-ES_tradnl" sz="1100">
                          <a:effectLst/>
                        </a:rPr>
                        <a:t>Ecuador</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Quito </a:t>
                      </a:r>
                      <a:endParaRPr lang="de-DE" sz="1100">
                        <a:effectLst/>
                      </a:endParaRPr>
                    </a:p>
                    <a:p>
                      <a:pPr>
                        <a:lnSpc>
                          <a:spcPct val="107000"/>
                        </a:lnSpc>
                        <a:spcAft>
                          <a:spcPts val="0"/>
                        </a:spcAft>
                      </a:pPr>
                      <a:r>
                        <a:rPr lang="es-ES_tradnl" sz="1100">
                          <a:effectLst/>
                        </a:rPr>
                        <a:t>Guayaquil</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 Nacional</a:t>
                      </a:r>
                      <a:endParaRPr lang="de-DE" sz="1100">
                        <a:effectLst/>
                      </a:endParaRPr>
                    </a:p>
                    <a:p>
                      <a:pPr>
                        <a:lnSpc>
                          <a:spcPct val="107000"/>
                        </a:lnSpc>
                        <a:spcAft>
                          <a:spcPts val="0"/>
                        </a:spcAft>
                      </a:pPr>
                      <a:r>
                        <a:rPr lang="es-ES_tradnl" sz="1100">
                          <a:effectLst/>
                        </a:rPr>
                        <a:t>Archivo Histórico del Banco Central</a:t>
                      </a:r>
                      <a:endParaRPr lang="de-DE" sz="1100">
                        <a:effectLst/>
                      </a:endParaRPr>
                    </a:p>
                    <a:p>
                      <a:pPr>
                        <a:lnSpc>
                          <a:spcPct val="107000"/>
                        </a:lnSpc>
                        <a:spcAft>
                          <a:spcPts val="0"/>
                        </a:spcAft>
                      </a:pPr>
                      <a:r>
                        <a:rPr lang="es-ES_tradnl" sz="1100">
                          <a:effectLst/>
                        </a:rPr>
                        <a:t>Archivo Histórico del Guayas</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1413659">
                <a:tc>
                  <a:txBody>
                    <a:bodyPr/>
                    <a:lstStyle/>
                    <a:p>
                      <a:pPr>
                        <a:lnSpc>
                          <a:spcPct val="107000"/>
                        </a:lnSpc>
                        <a:spcAft>
                          <a:spcPts val="0"/>
                        </a:spcAft>
                      </a:pPr>
                      <a:r>
                        <a:rPr lang="es-ES_tradnl" sz="1100">
                          <a:effectLst/>
                        </a:rPr>
                        <a:t>Perú</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Lima </a:t>
                      </a:r>
                      <a:endParaRPr lang="de-DE" sz="1100" dirty="0">
                        <a:effectLst/>
                      </a:endParaRPr>
                    </a:p>
                    <a:p>
                      <a:pPr>
                        <a:lnSpc>
                          <a:spcPct val="107000"/>
                        </a:lnSpc>
                        <a:spcAft>
                          <a:spcPts val="0"/>
                        </a:spcAft>
                      </a:pPr>
                      <a:r>
                        <a:rPr lang="es-ES_tradnl" sz="1100" dirty="0">
                          <a:effectLst/>
                        </a:rPr>
                        <a:t> </a:t>
                      </a:r>
                      <a:endParaRPr lang="de-DE" sz="1100" dirty="0">
                        <a:effectLst/>
                      </a:endParaRPr>
                    </a:p>
                    <a:p>
                      <a:pPr>
                        <a:lnSpc>
                          <a:spcPct val="107000"/>
                        </a:lnSpc>
                        <a:spcAft>
                          <a:spcPts val="0"/>
                        </a:spcAft>
                      </a:pPr>
                      <a:r>
                        <a:rPr lang="es-ES_tradnl" sz="1100" dirty="0">
                          <a:effectLst/>
                        </a:rPr>
                        <a:t>Trujillo</a:t>
                      </a:r>
                      <a:endParaRPr lang="de-DE" sz="1100" dirty="0">
                        <a:effectLst/>
                      </a:endParaRPr>
                    </a:p>
                    <a:p>
                      <a:pPr>
                        <a:lnSpc>
                          <a:spcPct val="107000"/>
                        </a:lnSpc>
                        <a:spcAft>
                          <a:spcPts val="0"/>
                        </a:spcAft>
                      </a:pPr>
                      <a:r>
                        <a:rPr lang="es-ES_tradnl" sz="1100" dirty="0">
                          <a:effectLst/>
                        </a:rPr>
                        <a:t>Cajamarca</a:t>
                      </a:r>
                      <a:endParaRPr lang="de-DE" sz="1100" dirty="0">
                        <a:effectLst/>
                      </a:endParaRPr>
                    </a:p>
                    <a:p>
                      <a:pPr>
                        <a:lnSpc>
                          <a:spcPct val="107000"/>
                        </a:lnSpc>
                        <a:spcAft>
                          <a:spcPts val="0"/>
                        </a:spcAft>
                      </a:pPr>
                      <a:r>
                        <a:rPr lang="es-ES_tradnl" sz="1100" dirty="0">
                          <a:effectLst/>
                        </a:rPr>
                        <a:t>Huancayo</a:t>
                      </a:r>
                      <a:endParaRPr lang="de-DE" sz="1100" dirty="0">
                        <a:effectLst/>
                      </a:endParaRPr>
                    </a:p>
                    <a:p>
                      <a:pPr>
                        <a:lnSpc>
                          <a:spcPct val="107000"/>
                        </a:lnSpc>
                        <a:spcAft>
                          <a:spcPts val="0"/>
                        </a:spcAft>
                      </a:pPr>
                      <a:r>
                        <a:rPr lang="es-ES_tradnl" sz="1100" dirty="0" smtClean="0">
                          <a:effectLst/>
                        </a:rPr>
                        <a:t>Cusco</a:t>
                      </a:r>
                      <a:endParaRPr lang="de-DE" sz="1100" dirty="0">
                        <a:effectLst/>
                      </a:endParaRPr>
                    </a:p>
                    <a:p>
                      <a:pPr>
                        <a:lnSpc>
                          <a:spcPct val="107000"/>
                        </a:lnSpc>
                        <a:spcAft>
                          <a:spcPts val="0"/>
                        </a:spcAft>
                      </a:pPr>
                      <a:r>
                        <a:rPr lang="es-ES_tradnl" sz="1100" dirty="0">
                          <a:effectLst/>
                        </a:rPr>
                        <a:t>Puno </a:t>
                      </a:r>
                      <a:endParaRPr lang="de-DE" sz="1100" dirty="0">
                        <a:effectLst/>
                      </a:endParaRPr>
                    </a:p>
                    <a:p>
                      <a:pPr>
                        <a:lnSpc>
                          <a:spcPct val="107000"/>
                        </a:lnSpc>
                        <a:spcAft>
                          <a:spcPts val="0"/>
                        </a:spcAft>
                      </a:pPr>
                      <a:r>
                        <a:rPr lang="es-ES_tradnl" sz="1100" dirty="0">
                          <a:effectLst/>
                        </a:rPr>
                        <a:t>Arequipa</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 General de la Nación</a:t>
                      </a:r>
                      <a:endParaRPr lang="de-DE" sz="1100" dirty="0">
                        <a:effectLst/>
                      </a:endParaRPr>
                    </a:p>
                    <a:p>
                      <a:pPr>
                        <a:lnSpc>
                          <a:spcPct val="107000"/>
                        </a:lnSpc>
                        <a:spcAft>
                          <a:spcPts val="0"/>
                        </a:spcAft>
                      </a:pPr>
                      <a:r>
                        <a:rPr lang="es-ES_tradnl" sz="1100" dirty="0">
                          <a:effectLst/>
                        </a:rPr>
                        <a:t>Archivo del Instituto Riva-Agüero (PUCP)</a:t>
                      </a:r>
                      <a:endParaRPr lang="de-DE" sz="1100" dirty="0">
                        <a:effectLst/>
                      </a:endParaRPr>
                    </a:p>
                    <a:p>
                      <a:pPr>
                        <a:lnSpc>
                          <a:spcPct val="107000"/>
                        </a:lnSpc>
                        <a:spcAft>
                          <a:spcPts val="0"/>
                        </a:spcAft>
                      </a:pPr>
                      <a:r>
                        <a:rPr lang="es-ES_tradnl" sz="1100" dirty="0">
                          <a:effectLst/>
                        </a:rPr>
                        <a:t>Archivo Regona de La Libertad</a:t>
                      </a:r>
                      <a:endParaRPr lang="de-DE" sz="1100" dirty="0">
                        <a:effectLst/>
                      </a:endParaRPr>
                    </a:p>
                    <a:p>
                      <a:pPr>
                        <a:lnSpc>
                          <a:spcPct val="107000"/>
                        </a:lnSpc>
                        <a:spcAft>
                          <a:spcPts val="0"/>
                        </a:spcAft>
                      </a:pPr>
                      <a:r>
                        <a:rPr lang="es-ES_tradnl" sz="1100" dirty="0">
                          <a:effectLst/>
                        </a:rPr>
                        <a:t>Archivo Regional de Cajamarca</a:t>
                      </a:r>
                      <a:endParaRPr lang="de-DE" sz="1100" dirty="0">
                        <a:effectLst/>
                      </a:endParaRPr>
                    </a:p>
                    <a:p>
                      <a:pPr>
                        <a:lnSpc>
                          <a:spcPct val="107000"/>
                        </a:lnSpc>
                        <a:spcAft>
                          <a:spcPts val="0"/>
                        </a:spcAft>
                      </a:pPr>
                      <a:r>
                        <a:rPr lang="es-ES_tradnl" sz="1100" dirty="0">
                          <a:effectLst/>
                        </a:rPr>
                        <a:t>Archivo Regional de Huancayo</a:t>
                      </a:r>
                      <a:endParaRPr lang="de-DE" sz="1100" dirty="0">
                        <a:effectLst/>
                      </a:endParaRPr>
                    </a:p>
                    <a:p>
                      <a:pPr>
                        <a:lnSpc>
                          <a:spcPct val="107000"/>
                        </a:lnSpc>
                        <a:spcAft>
                          <a:spcPts val="0"/>
                        </a:spcAft>
                      </a:pPr>
                      <a:r>
                        <a:rPr lang="es-ES_tradnl" sz="1100" dirty="0">
                          <a:effectLst/>
                        </a:rPr>
                        <a:t>Archivo Regional de </a:t>
                      </a:r>
                      <a:r>
                        <a:rPr lang="es-ES_tradnl" sz="1100" dirty="0" smtClean="0">
                          <a:effectLst/>
                        </a:rPr>
                        <a:t>Cusco</a:t>
                      </a:r>
                      <a:endParaRPr lang="de-DE" sz="1100" dirty="0">
                        <a:effectLst/>
                      </a:endParaRPr>
                    </a:p>
                    <a:p>
                      <a:pPr>
                        <a:lnSpc>
                          <a:spcPct val="107000"/>
                        </a:lnSpc>
                        <a:spcAft>
                          <a:spcPts val="0"/>
                        </a:spcAft>
                      </a:pPr>
                      <a:r>
                        <a:rPr lang="es-ES_tradnl" sz="1100" dirty="0">
                          <a:effectLst/>
                        </a:rPr>
                        <a:t>Archivo Regional de Puno</a:t>
                      </a:r>
                      <a:endParaRPr lang="de-DE" sz="1100" dirty="0">
                        <a:effectLst/>
                      </a:endParaRPr>
                    </a:p>
                    <a:p>
                      <a:pPr>
                        <a:lnSpc>
                          <a:spcPct val="107000"/>
                        </a:lnSpc>
                        <a:spcAft>
                          <a:spcPts val="0"/>
                        </a:spcAft>
                      </a:pPr>
                      <a:r>
                        <a:rPr lang="es-ES_tradnl" sz="1100" dirty="0">
                          <a:effectLst/>
                        </a:rPr>
                        <a:t>Archivo Regional de Arequipa</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399653">
                <a:tc>
                  <a:txBody>
                    <a:bodyPr/>
                    <a:lstStyle/>
                    <a:p>
                      <a:pPr>
                        <a:lnSpc>
                          <a:spcPct val="107000"/>
                        </a:lnSpc>
                        <a:spcAft>
                          <a:spcPts val="0"/>
                        </a:spcAft>
                      </a:pPr>
                      <a:r>
                        <a:rPr lang="es-ES_tradnl" sz="1100">
                          <a:effectLst/>
                        </a:rPr>
                        <a:t>Bolivia</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La Paz</a:t>
                      </a:r>
                      <a:endParaRPr lang="de-DE" sz="1100">
                        <a:effectLst/>
                      </a:endParaRPr>
                    </a:p>
                    <a:p>
                      <a:pPr>
                        <a:lnSpc>
                          <a:spcPct val="107000"/>
                        </a:lnSpc>
                        <a:spcAft>
                          <a:spcPts val="0"/>
                        </a:spcAft>
                      </a:pPr>
                      <a:r>
                        <a:rPr lang="es-ES_tradnl" sz="1100">
                          <a:effectLst/>
                        </a:rPr>
                        <a:t>Sucre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 de la Ciudad de La Paz</a:t>
                      </a:r>
                      <a:endParaRPr lang="de-DE" sz="1100">
                        <a:effectLst/>
                      </a:endParaRPr>
                    </a:p>
                    <a:p>
                      <a:pPr>
                        <a:lnSpc>
                          <a:spcPct val="107000"/>
                        </a:lnSpc>
                        <a:spcAft>
                          <a:spcPts val="0"/>
                        </a:spcAft>
                      </a:pPr>
                      <a:r>
                        <a:rPr lang="es-ES_tradnl" sz="1100">
                          <a:effectLst/>
                        </a:rPr>
                        <a:t>Archivo Nacional de Bolivia</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507388">
                <a:tc>
                  <a:txBody>
                    <a:bodyPr/>
                    <a:lstStyle/>
                    <a:p>
                      <a:pPr>
                        <a:lnSpc>
                          <a:spcPct val="107000"/>
                        </a:lnSpc>
                        <a:spcAft>
                          <a:spcPts val="0"/>
                        </a:spcAft>
                      </a:pPr>
                      <a:r>
                        <a:rPr lang="es-ES_tradnl" sz="1100">
                          <a:effectLst/>
                        </a:rPr>
                        <a:t>Argentina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Buenos Aires Tucumán</a:t>
                      </a:r>
                      <a:endParaRPr lang="de-DE" sz="1100">
                        <a:effectLst/>
                      </a:endParaRPr>
                    </a:p>
                    <a:p>
                      <a:pPr>
                        <a:lnSpc>
                          <a:spcPct val="107000"/>
                        </a:lnSpc>
                        <a:spcAft>
                          <a:spcPts val="0"/>
                        </a:spcAft>
                      </a:pPr>
                      <a:r>
                        <a:rPr lang="es-ES_tradnl" sz="1100">
                          <a:effectLst/>
                        </a:rPr>
                        <a:t>Cuyo</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 General de la Nación</a:t>
                      </a:r>
                      <a:endParaRPr lang="de-DE" sz="1100">
                        <a:effectLst/>
                      </a:endParaRPr>
                    </a:p>
                    <a:p>
                      <a:pPr>
                        <a:lnSpc>
                          <a:spcPct val="107000"/>
                        </a:lnSpc>
                        <a:spcAft>
                          <a:spcPts val="0"/>
                        </a:spcAft>
                      </a:pPr>
                      <a:r>
                        <a:rPr lang="es-ES_tradnl" sz="1100">
                          <a:effectLst/>
                        </a:rPr>
                        <a:t>Archivo Histórico de la Provincia de Tucumán</a:t>
                      </a:r>
                      <a:endParaRPr lang="de-DE" sz="1100">
                        <a:effectLst/>
                      </a:endParaRPr>
                    </a:p>
                    <a:p>
                      <a:pPr>
                        <a:lnSpc>
                          <a:spcPct val="107000"/>
                        </a:lnSpc>
                        <a:spcAft>
                          <a:spcPts val="0"/>
                        </a:spcAft>
                      </a:pPr>
                      <a:r>
                        <a:rPr lang="es-ES_tradnl" sz="1100">
                          <a:effectLst/>
                        </a:rPr>
                        <a:t>Archivo de la Universidad Nacional de San Juan de Cuyo</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604742">
                <a:tc>
                  <a:txBody>
                    <a:bodyPr/>
                    <a:lstStyle/>
                    <a:p>
                      <a:pPr>
                        <a:lnSpc>
                          <a:spcPct val="107000"/>
                        </a:lnSpc>
                        <a:spcAft>
                          <a:spcPts val="0"/>
                        </a:spcAft>
                      </a:pPr>
                      <a:r>
                        <a:rPr lang="es-ES_tradnl" sz="1100">
                          <a:effectLst/>
                        </a:rPr>
                        <a:t>Chile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Santiago</a:t>
                      </a:r>
                      <a:endParaRPr lang="de-DE" sz="1100">
                        <a:effectLst/>
                      </a:endParaRPr>
                    </a:p>
                    <a:p>
                      <a:pPr>
                        <a:lnSpc>
                          <a:spcPct val="107000"/>
                        </a:lnSpc>
                        <a:spcAft>
                          <a:spcPts val="0"/>
                        </a:spcAft>
                      </a:pPr>
                      <a:r>
                        <a:rPr lang="es-ES_tradnl" sz="1100">
                          <a:effectLst/>
                        </a:rPr>
                        <a:t>Concepción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 Nacional</a:t>
                      </a:r>
                      <a:endParaRPr lang="de-DE" sz="1100" dirty="0">
                        <a:effectLst/>
                      </a:endParaRPr>
                    </a:p>
                    <a:p>
                      <a:pPr>
                        <a:lnSpc>
                          <a:spcPct val="107000"/>
                        </a:lnSpc>
                        <a:spcAft>
                          <a:spcPts val="0"/>
                        </a:spcAft>
                      </a:pPr>
                      <a:r>
                        <a:rPr lang="es-ES_tradnl" sz="1100" dirty="0">
                          <a:effectLst/>
                        </a:rPr>
                        <a:t>Archivo Cornelio Saavedra</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bl>
          </a:graphicData>
        </a:graphic>
      </p:graphicFrame>
    </p:spTree>
    <p:extLst>
      <p:ext uri="{BB962C8B-B14F-4D97-AF65-F5344CB8AC3E}">
        <p14:creationId xmlns:p14="http://schemas.microsoft.com/office/powerpoint/2010/main" val="103243992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graphicFrame>
        <p:nvGraphicFramePr>
          <p:cNvPr id="4" name="Tabelle 3"/>
          <p:cNvGraphicFramePr>
            <a:graphicFrameLocks noGrp="1"/>
          </p:cNvGraphicFramePr>
          <p:nvPr>
            <p:extLst>
              <p:ext uri="{D42A27DB-BD31-4B8C-83A1-F6EECF244321}">
                <p14:modId xmlns:p14="http://schemas.microsoft.com/office/powerpoint/2010/main" val="2946269072"/>
              </p:ext>
            </p:extLst>
          </p:nvPr>
        </p:nvGraphicFramePr>
        <p:xfrm>
          <a:off x="1459886" y="2482707"/>
          <a:ext cx="7031563" cy="1839911"/>
        </p:xfrm>
        <a:graphic>
          <a:graphicData uri="http://schemas.openxmlformats.org/drawingml/2006/table">
            <a:tbl>
              <a:tblPr firstRow="1" firstCol="1" bandRow="1">
                <a:tableStyleId>{5C22544A-7EE6-4342-B048-85BDC9FD1C3A}</a:tableStyleId>
              </a:tblPr>
              <a:tblGrid>
                <a:gridCol w="1188610"/>
                <a:gridCol w="1191976"/>
                <a:gridCol w="4650977"/>
              </a:tblGrid>
              <a:tr h="233018">
                <a:tc>
                  <a:txBody>
                    <a:bodyPr/>
                    <a:lstStyle/>
                    <a:p>
                      <a:pPr>
                        <a:lnSpc>
                          <a:spcPct val="107000"/>
                        </a:lnSpc>
                        <a:spcAft>
                          <a:spcPts val="0"/>
                        </a:spcAft>
                      </a:pPr>
                      <a:r>
                        <a:rPr lang="es-ES_tradnl" sz="1100" dirty="0">
                          <a:effectLst/>
                        </a:rPr>
                        <a:t>País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Ciudad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Archivos</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1606893">
                <a:tc>
                  <a:txBody>
                    <a:bodyPr/>
                    <a:lstStyle/>
                    <a:p>
                      <a:pPr>
                        <a:lnSpc>
                          <a:spcPct val="107000"/>
                        </a:lnSpc>
                        <a:spcAft>
                          <a:spcPts val="0"/>
                        </a:spcAft>
                      </a:pPr>
                      <a:r>
                        <a:rPr lang="es-ES_tradnl" sz="1100" dirty="0">
                          <a:effectLst/>
                        </a:rPr>
                        <a:t>Perú</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Lima </a:t>
                      </a:r>
                      <a:endParaRPr lang="de-DE" sz="1100" dirty="0">
                        <a:effectLst/>
                      </a:endParaRPr>
                    </a:p>
                    <a:p>
                      <a:pPr>
                        <a:lnSpc>
                          <a:spcPct val="107000"/>
                        </a:lnSpc>
                        <a:spcAft>
                          <a:spcPts val="0"/>
                        </a:spcAft>
                      </a:pPr>
                      <a:r>
                        <a:rPr lang="es-ES_tradnl" sz="1100" dirty="0">
                          <a:effectLst/>
                        </a:rPr>
                        <a:t> </a:t>
                      </a:r>
                      <a:endParaRPr lang="de-DE" sz="1100" dirty="0">
                        <a:effectLst/>
                      </a:endParaRPr>
                    </a:p>
                    <a:p>
                      <a:pPr>
                        <a:lnSpc>
                          <a:spcPct val="107000"/>
                        </a:lnSpc>
                        <a:spcAft>
                          <a:spcPts val="0"/>
                        </a:spcAft>
                      </a:pPr>
                      <a:r>
                        <a:rPr lang="es-ES_tradnl" sz="1100" dirty="0">
                          <a:effectLst/>
                        </a:rPr>
                        <a:t>Trujillo</a:t>
                      </a:r>
                      <a:endParaRPr lang="de-DE" sz="1100" dirty="0">
                        <a:effectLst/>
                      </a:endParaRPr>
                    </a:p>
                    <a:p>
                      <a:pPr>
                        <a:lnSpc>
                          <a:spcPct val="107000"/>
                        </a:lnSpc>
                        <a:spcAft>
                          <a:spcPts val="0"/>
                        </a:spcAft>
                      </a:pPr>
                      <a:r>
                        <a:rPr lang="es-ES_tradnl" sz="1100" dirty="0">
                          <a:effectLst/>
                        </a:rPr>
                        <a:t>Cajamarca</a:t>
                      </a:r>
                      <a:endParaRPr lang="de-DE" sz="1100" dirty="0">
                        <a:effectLst/>
                      </a:endParaRPr>
                    </a:p>
                    <a:p>
                      <a:pPr>
                        <a:lnSpc>
                          <a:spcPct val="107000"/>
                        </a:lnSpc>
                        <a:spcAft>
                          <a:spcPts val="0"/>
                        </a:spcAft>
                      </a:pPr>
                      <a:r>
                        <a:rPr lang="es-ES_tradnl" sz="1100" dirty="0">
                          <a:effectLst/>
                        </a:rPr>
                        <a:t>Huancayo</a:t>
                      </a:r>
                      <a:endParaRPr lang="de-DE" sz="1100" dirty="0">
                        <a:effectLst/>
                      </a:endParaRPr>
                    </a:p>
                    <a:p>
                      <a:pPr>
                        <a:lnSpc>
                          <a:spcPct val="107000"/>
                        </a:lnSpc>
                        <a:spcAft>
                          <a:spcPts val="0"/>
                        </a:spcAft>
                      </a:pPr>
                      <a:r>
                        <a:rPr lang="es-ES_tradnl" sz="1100" dirty="0" smtClean="0">
                          <a:effectLst/>
                        </a:rPr>
                        <a:t>Cusco</a:t>
                      </a:r>
                      <a:endParaRPr lang="de-DE" sz="1100" dirty="0">
                        <a:effectLst/>
                      </a:endParaRPr>
                    </a:p>
                    <a:p>
                      <a:pPr>
                        <a:lnSpc>
                          <a:spcPct val="107000"/>
                        </a:lnSpc>
                        <a:spcAft>
                          <a:spcPts val="0"/>
                        </a:spcAft>
                      </a:pPr>
                      <a:r>
                        <a:rPr lang="es-ES_tradnl" sz="1100" dirty="0">
                          <a:effectLst/>
                        </a:rPr>
                        <a:t>Puno </a:t>
                      </a:r>
                      <a:endParaRPr lang="de-DE" sz="1100" dirty="0">
                        <a:effectLst/>
                      </a:endParaRPr>
                    </a:p>
                    <a:p>
                      <a:pPr>
                        <a:lnSpc>
                          <a:spcPct val="107000"/>
                        </a:lnSpc>
                        <a:spcAft>
                          <a:spcPts val="0"/>
                        </a:spcAft>
                      </a:pPr>
                      <a:r>
                        <a:rPr lang="es-ES_tradnl" sz="1100" dirty="0">
                          <a:effectLst/>
                        </a:rPr>
                        <a:t>Arequipa</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 General de la Nación</a:t>
                      </a:r>
                      <a:endParaRPr lang="de-DE" sz="1100" dirty="0">
                        <a:effectLst/>
                      </a:endParaRPr>
                    </a:p>
                    <a:p>
                      <a:pPr>
                        <a:lnSpc>
                          <a:spcPct val="107000"/>
                        </a:lnSpc>
                        <a:spcAft>
                          <a:spcPts val="0"/>
                        </a:spcAft>
                      </a:pPr>
                      <a:r>
                        <a:rPr lang="es-ES_tradnl" sz="1100" dirty="0">
                          <a:effectLst/>
                        </a:rPr>
                        <a:t>Archivo del Instituto Riva-Agüero (PUCP)</a:t>
                      </a:r>
                      <a:endParaRPr lang="de-DE" sz="1100" dirty="0">
                        <a:effectLst/>
                      </a:endParaRPr>
                    </a:p>
                    <a:p>
                      <a:pPr>
                        <a:lnSpc>
                          <a:spcPct val="107000"/>
                        </a:lnSpc>
                        <a:spcAft>
                          <a:spcPts val="0"/>
                        </a:spcAft>
                      </a:pPr>
                      <a:r>
                        <a:rPr lang="es-ES_tradnl" sz="1100" dirty="0">
                          <a:effectLst/>
                        </a:rPr>
                        <a:t>Archivo Regona de La Libertad</a:t>
                      </a:r>
                      <a:endParaRPr lang="de-DE" sz="1100" dirty="0">
                        <a:effectLst/>
                      </a:endParaRPr>
                    </a:p>
                    <a:p>
                      <a:pPr>
                        <a:lnSpc>
                          <a:spcPct val="107000"/>
                        </a:lnSpc>
                        <a:spcAft>
                          <a:spcPts val="0"/>
                        </a:spcAft>
                      </a:pPr>
                      <a:r>
                        <a:rPr lang="es-ES_tradnl" sz="1100" dirty="0">
                          <a:effectLst/>
                        </a:rPr>
                        <a:t>Archivo Regional de Cajamarca</a:t>
                      </a:r>
                      <a:endParaRPr lang="de-DE" sz="1100" dirty="0">
                        <a:effectLst/>
                      </a:endParaRPr>
                    </a:p>
                    <a:p>
                      <a:pPr>
                        <a:lnSpc>
                          <a:spcPct val="107000"/>
                        </a:lnSpc>
                        <a:spcAft>
                          <a:spcPts val="0"/>
                        </a:spcAft>
                      </a:pPr>
                      <a:r>
                        <a:rPr lang="es-ES_tradnl" sz="1100" dirty="0">
                          <a:effectLst/>
                        </a:rPr>
                        <a:t>Archivo Regional de Huancayo</a:t>
                      </a:r>
                      <a:endParaRPr lang="de-DE" sz="1100" dirty="0">
                        <a:effectLst/>
                      </a:endParaRPr>
                    </a:p>
                    <a:p>
                      <a:pPr>
                        <a:lnSpc>
                          <a:spcPct val="107000"/>
                        </a:lnSpc>
                        <a:spcAft>
                          <a:spcPts val="0"/>
                        </a:spcAft>
                      </a:pPr>
                      <a:r>
                        <a:rPr lang="es-ES_tradnl" sz="1100" dirty="0">
                          <a:effectLst/>
                        </a:rPr>
                        <a:t>Archivo Regional de </a:t>
                      </a:r>
                      <a:r>
                        <a:rPr lang="es-ES_tradnl" sz="1100" dirty="0" smtClean="0">
                          <a:effectLst/>
                        </a:rPr>
                        <a:t>Cusco</a:t>
                      </a:r>
                      <a:endParaRPr lang="de-DE" sz="1100" dirty="0">
                        <a:effectLst/>
                      </a:endParaRPr>
                    </a:p>
                    <a:p>
                      <a:pPr>
                        <a:lnSpc>
                          <a:spcPct val="107000"/>
                        </a:lnSpc>
                        <a:spcAft>
                          <a:spcPts val="0"/>
                        </a:spcAft>
                      </a:pPr>
                      <a:r>
                        <a:rPr lang="es-ES_tradnl" sz="1100" dirty="0">
                          <a:effectLst/>
                        </a:rPr>
                        <a:t>Archivo Regional de Puno</a:t>
                      </a:r>
                      <a:endParaRPr lang="de-DE" sz="1100" dirty="0">
                        <a:effectLst/>
                      </a:endParaRPr>
                    </a:p>
                    <a:p>
                      <a:pPr>
                        <a:lnSpc>
                          <a:spcPct val="107000"/>
                        </a:lnSpc>
                        <a:spcAft>
                          <a:spcPts val="0"/>
                        </a:spcAft>
                      </a:pPr>
                      <a:r>
                        <a:rPr lang="es-ES_tradnl" sz="1100" dirty="0">
                          <a:effectLst/>
                        </a:rPr>
                        <a:t>Archivo Regional de Arequipa</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bl>
          </a:graphicData>
        </a:graphic>
      </p:graphicFrame>
    </p:spTree>
    <p:extLst>
      <p:ext uri="{BB962C8B-B14F-4D97-AF65-F5344CB8AC3E}">
        <p14:creationId xmlns:p14="http://schemas.microsoft.com/office/powerpoint/2010/main" val="60138667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a:t>
            </a:r>
            <a:r>
              <a:rPr lang="es-ES" sz="4000" dirty="0">
                <a:solidFill>
                  <a:srgbClr val="0070C0"/>
                </a:solidFill>
                <a:latin typeface="Arial Narrow" panose="020B0606020202030204" pitchFamily="34" charset="0"/>
              </a:rPr>
              <a:t>largo </a:t>
            </a:r>
            <a:r>
              <a:rPr lang="es-ES" sz="4000" dirty="0" smtClean="0">
                <a:solidFill>
                  <a:srgbClr val="0070C0"/>
                </a:solidFill>
                <a:latin typeface="Arial Narrow" panose="020B0606020202030204" pitchFamily="34" charset="0"/>
              </a:rPr>
              <a:t>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27378411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Untertitel 5"/>
          <p:cNvSpPr txBox="1">
            <a:spLocks/>
          </p:cNvSpPr>
          <p:nvPr/>
        </p:nvSpPr>
        <p:spPr>
          <a:xfrm>
            <a:off x="816243" y="1910904"/>
            <a:ext cx="9003166" cy="15077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sz="2500" dirty="0" smtClean="0"/>
              <a:t>- </a:t>
            </a:r>
            <a:r>
              <a:rPr lang="de-DE" sz="2500" dirty="0" err="1" smtClean="0"/>
              <a:t>Procesos</a:t>
            </a:r>
            <a:r>
              <a:rPr lang="de-DE" sz="2500" dirty="0" smtClean="0"/>
              <a:t> </a:t>
            </a:r>
            <a:r>
              <a:rPr lang="de-DE" sz="2500" dirty="0" err="1" smtClean="0"/>
              <a:t>judiciales</a:t>
            </a:r>
            <a:r>
              <a:rPr lang="de-DE" sz="2500" dirty="0" smtClean="0"/>
              <a:t>, </a:t>
            </a:r>
            <a:r>
              <a:rPr lang="de-DE" sz="2500" dirty="0" err="1" smtClean="0"/>
              <a:t>documentos</a:t>
            </a:r>
            <a:r>
              <a:rPr lang="de-DE" sz="2500" dirty="0" smtClean="0"/>
              <a:t> </a:t>
            </a:r>
            <a:r>
              <a:rPr lang="de-DE" sz="2500" dirty="0" err="1" smtClean="0"/>
              <a:t>notariales</a:t>
            </a:r>
            <a:r>
              <a:rPr lang="de-DE" sz="2500" dirty="0" smtClean="0"/>
              <a:t>, </a:t>
            </a:r>
            <a:r>
              <a:rPr lang="de-DE" sz="2500" dirty="0" err="1" smtClean="0"/>
              <a:t>pedimentos</a:t>
            </a:r>
            <a:r>
              <a:rPr lang="de-DE" sz="2500" dirty="0" smtClean="0"/>
              <a:t>, …</a:t>
            </a:r>
          </a:p>
          <a:p>
            <a:pPr marL="0" indent="0">
              <a:buNone/>
            </a:pPr>
            <a:r>
              <a:rPr lang="de-DE" sz="2500" dirty="0" smtClean="0"/>
              <a:t>- </a:t>
            </a:r>
            <a:r>
              <a:rPr lang="de-DE" sz="2500" dirty="0" err="1" smtClean="0"/>
              <a:t>Cartas</a:t>
            </a:r>
            <a:r>
              <a:rPr lang="de-DE" sz="2500" dirty="0" smtClean="0"/>
              <a:t> </a:t>
            </a:r>
            <a:r>
              <a:rPr lang="de-DE" sz="2500" dirty="0" err="1" smtClean="0"/>
              <a:t>privadas</a:t>
            </a:r>
            <a:endParaRPr lang="de-DE" sz="2500" dirty="0" smtClean="0"/>
          </a:p>
          <a:p>
            <a:pPr marL="0" indent="0">
              <a:buNone/>
            </a:pPr>
            <a:r>
              <a:rPr lang="de-DE" sz="2500" dirty="0" smtClean="0"/>
              <a:t>- </a:t>
            </a:r>
            <a:r>
              <a:rPr lang="de-DE" sz="2500" dirty="0" err="1" smtClean="0"/>
              <a:t>Prensa</a:t>
            </a:r>
            <a:endParaRPr lang="de-DE" sz="2500" dirty="0" smtClean="0"/>
          </a:p>
          <a:p>
            <a:pPr marL="0" indent="0">
              <a:buNone/>
            </a:pPr>
            <a:endParaRPr lang="de-DE" sz="1000" dirty="0" smtClean="0"/>
          </a:p>
          <a:p>
            <a:pPr marL="0" indent="0">
              <a:buNone/>
            </a:pPr>
            <a:endParaRPr lang="de-DE" sz="2500" dirty="0" smtClean="0"/>
          </a:p>
        </p:txBody>
      </p:sp>
    </p:spTree>
    <p:extLst>
      <p:ext uri="{BB962C8B-B14F-4D97-AF65-F5344CB8AC3E}">
        <p14:creationId xmlns:p14="http://schemas.microsoft.com/office/powerpoint/2010/main" val="8980437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a:t>
            </a:r>
            <a:r>
              <a:rPr lang="es-ES" sz="4000" dirty="0" smtClean="0">
                <a:solidFill>
                  <a:srgbClr val="0070C0"/>
                </a:solidFill>
                <a:latin typeface="Arial Narrow" panose="020B0606020202030204" pitchFamily="34" charset="0"/>
              </a:rPr>
              <a:t>del largo </a:t>
            </a:r>
            <a:r>
              <a:rPr lang="es-ES" sz="4000" dirty="0">
                <a:solidFill>
                  <a:srgbClr val="0070C0"/>
                </a:solidFill>
                <a:latin typeface="Arial Narrow" panose="020B0606020202030204" pitchFamily="34" charset="0"/>
              </a:rPr>
              <a:t>XIX</a:t>
            </a:r>
            <a:r>
              <a:rPr lang="es-ES" sz="4000" dirty="0" smtClean="0">
                <a:solidFill>
                  <a:srgbClr val="0070C0"/>
                </a:solidFill>
                <a:latin typeface="Arial Narrow" panose="020B0606020202030204" pitchFamily="34" charset="0"/>
              </a:rPr>
              <a:t>:</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Untertitel 5"/>
          <p:cNvSpPr txBox="1">
            <a:spLocks/>
          </p:cNvSpPr>
          <p:nvPr/>
        </p:nvSpPr>
        <p:spPr>
          <a:xfrm>
            <a:off x="816243" y="1910904"/>
            <a:ext cx="9003166" cy="15077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sz="2500" dirty="0" smtClean="0"/>
              <a:t>- </a:t>
            </a:r>
            <a:r>
              <a:rPr lang="de-DE" sz="2500" dirty="0" err="1" smtClean="0"/>
              <a:t>Procesos</a:t>
            </a:r>
            <a:r>
              <a:rPr lang="de-DE" sz="2500" dirty="0" smtClean="0"/>
              <a:t> </a:t>
            </a:r>
            <a:r>
              <a:rPr lang="de-DE" sz="2500" dirty="0" err="1" smtClean="0"/>
              <a:t>judiciales</a:t>
            </a:r>
            <a:r>
              <a:rPr lang="de-DE" sz="2500" dirty="0" smtClean="0"/>
              <a:t>, </a:t>
            </a:r>
            <a:r>
              <a:rPr lang="de-DE" sz="2500" dirty="0" err="1" smtClean="0"/>
              <a:t>documentos</a:t>
            </a:r>
            <a:r>
              <a:rPr lang="de-DE" sz="2500" dirty="0" smtClean="0"/>
              <a:t> </a:t>
            </a:r>
            <a:r>
              <a:rPr lang="de-DE" sz="2500" dirty="0" err="1" smtClean="0"/>
              <a:t>notariales</a:t>
            </a:r>
            <a:r>
              <a:rPr lang="de-DE" sz="2500" dirty="0" smtClean="0"/>
              <a:t>, </a:t>
            </a:r>
            <a:r>
              <a:rPr lang="de-DE" sz="2500" dirty="0" err="1" smtClean="0"/>
              <a:t>pedimentos</a:t>
            </a:r>
            <a:r>
              <a:rPr lang="de-DE" sz="2500" dirty="0" smtClean="0"/>
              <a:t>, …</a:t>
            </a:r>
          </a:p>
          <a:p>
            <a:pPr marL="0" indent="0">
              <a:buNone/>
            </a:pPr>
            <a:r>
              <a:rPr lang="de-DE" sz="2500" dirty="0" smtClean="0"/>
              <a:t>- </a:t>
            </a:r>
            <a:r>
              <a:rPr lang="de-DE" sz="2500" dirty="0" err="1" smtClean="0"/>
              <a:t>Cartas</a:t>
            </a:r>
            <a:r>
              <a:rPr lang="de-DE" sz="2500" dirty="0" smtClean="0"/>
              <a:t> </a:t>
            </a:r>
            <a:r>
              <a:rPr lang="de-DE" sz="2500" dirty="0" err="1" smtClean="0"/>
              <a:t>privadas</a:t>
            </a:r>
            <a:endParaRPr lang="de-DE" sz="2500" dirty="0" smtClean="0"/>
          </a:p>
          <a:p>
            <a:pPr marL="0" indent="0">
              <a:buNone/>
            </a:pPr>
            <a:r>
              <a:rPr lang="de-DE" sz="2500" dirty="0" smtClean="0"/>
              <a:t>- </a:t>
            </a:r>
            <a:r>
              <a:rPr lang="de-DE" sz="2500" dirty="0" err="1" smtClean="0"/>
              <a:t>Prensa</a:t>
            </a:r>
            <a:endParaRPr lang="de-DE" sz="2500" dirty="0" smtClean="0"/>
          </a:p>
          <a:p>
            <a:pPr marL="0" indent="0">
              <a:buNone/>
            </a:pPr>
            <a:endParaRPr lang="de-DE" sz="1000" dirty="0" smtClean="0"/>
          </a:p>
          <a:p>
            <a:pPr marL="0" indent="0">
              <a:buNone/>
            </a:pPr>
            <a:endParaRPr lang="de-DE" sz="2500" dirty="0" smtClean="0"/>
          </a:p>
        </p:txBody>
      </p:sp>
      <p:sp>
        <p:nvSpPr>
          <p:cNvPr id="4" name="Rechteck 3"/>
          <p:cNvSpPr/>
          <p:nvPr/>
        </p:nvSpPr>
        <p:spPr>
          <a:xfrm>
            <a:off x="677334" y="3418610"/>
            <a:ext cx="9308330" cy="1815882"/>
          </a:xfrm>
          <a:prstGeom prst="rect">
            <a:avLst/>
          </a:prstGeom>
        </p:spPr>
        <p:txBody>
          <a:bodyPr wrap="square">
            <a:spAutoFit/>
          </a:bodyPr>
          <a:lstStyle/>
          <a:p>
            <a:r>
              <a:rPr lang="de-DE" sz="2800" dirty="0" err="1"/>
              <a:t>Análisis</a:t>
            </a:r>
            <a:r>
              <a:rPr lang="de-DE" sz="2800" dirty="0"/>
              <a:t> transversal a </a:t>
            </a:r>
            <a:r>
              <a:rPr lang="de-DE" sz="2800" dirty="0" err="1"/>
              <a:t>partir</a:t>
            </a:r>
            <a:r>
              <a:rPr lang="de-DE" sz="2800" dirty="0"/>
              <a:t> de </a:t>
            </a:r>
            <a:r>
              <a:rPr lang="de-DE" sz="2800" i="1" dirty="0" err="1"/>
              <a:t>actos</a:t>
            </a:r>
            <a:r>
              <a:rPr lang="de-DE" sz="2800" i="1" dirty="0"/>
              <a:t> de </a:t>
            </a:r>
            <a:r>
              <a:rPr lang="de-DE" sz="2800" i="1" dirty="0" err="1"/>
              <a:t>habla</a:t>
            </a:r>
            <a:r>
              <a:rPr lang="de-DE" sz="2800" i="1" dirty="0"/>
              <a:t> </a:t>
            </a:r>
            <a:r>
              <a:rPr lang="de-DE" sz="2800" dirty="0" err="1"/>
              <a:t>antes</a:t>
            </a:r>
            <a:r>
              <a:rPr lang="de-DE" sz="2800" dirty="0"/>
              <a:t> </a:t>
            </a:r>
            <a:r>
              <a:rPr lang="de-DE" sz="2800" dirty="0" err="1"/>
              <a:t>que</a:t>
            </a:r>
            <a:r>
              <a:rPr lang="de-DE" sz="2800" dirty="0"/>
              <a:t> </a:t>
            </a:r>
            <a:r>
              <a:rPr lang="de-DE" sz="2800" dirty="0" err="1"/>
              <a:t>una</a:t>
            </a:r>
            <a:r>
              <a:rPr lang="de-DE" sz="2800" dirty="0"/>
              <a:t> </a:t>
            </a:r>
            <a:r>
              <a:rPr lang="de-DE" sz="2800" dirty="0" err="1"/>
              <a:t>clasificación</a:t>
            </a:r>
            <a:r>
              <a:rPr lang="de-DE" sz="2800" dirty="0"/>
              <a:t> </a:t>
            </a:r>
            <a:r>
              <a:rPr lang="de-DE" sz="2800" dirty="0" err="1"/>
              <a:t>dependiente</a:t>
            </a:r>
            <a:r>
              <a:rPr lang="de-DE" sz="2800" dirty="0"/>
              <a:t> de la </a:t>
            </a:r>
            <a:r>
              <a:rPr lang="de-DE" sz="2800" dirty="0" err="1"/>
              <a:t>tipología</a:t>
            </a:r>
            <a:r>
              <a:rPr lang="de-DE" sz="2800" dirty="0"/>
              <a:t> </a:t>
            </a:r>
            <a:r>
              <a:rPr lang="de-DE" sz="2800" dirty="0" err="1"/>
              <a:t>textual</a:t>
            </a:r>
            <a:endParaRPr lang="de-DE" sz="2800" dirty="0"/>
          </a:p>
          <a:p>
            <a:r>
              <a:rPr lang="de-DE" sz="2800" i="1" dirty="0" err="1"/>
              <a:t>Tipología</a:t>
            </a:r>
            <a:r>
              <a:rPr lang="de-DE" sz="2800" i="1" dirty="0"/>
              <a:t> </a:t>
            </a:r>
            <a:r>
              <a:rPr lang="de-DE" sz="2800" i="1" dirty="0" err="1"/>
              <a:t>textual</a:t>
            </a:r>
            <a:endParaRPr lang="de-DE" sz="2800" dirty="0"/>
          </a:p>
          <a:p>
            <a:r>
              <a:rPr lang="de-DE" sz="2800" dirty="0"/>
              <a:t>Campos </a:t>
            </a:r>
            <a:r>
              <a:rPr lang="de-DE" sz="2800" dirty="0" err="1"/>
              <a:t>semánticos</a:t>
            </a:r>
            <a:endParaRPr lang="de-DE" sz="2800" dirty="0"/>
          </a:p>
        </p:txBody>
      </p:sp>
    </p:spTree>
    <p:extLst>
      <p:ext uri="{BB962C8B-B14F-4D97-AF65-F5344CB8AC3E}">
        <p14:creationId xmlns:p14="http://schemas.microsoft.com/office/powerpoint/2010/main" val="9389388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err="1" smtClean="0">
                <a:solidFill>
                  <a:srgbClr val="0070C0"/>
                </a:solidFill>
                <a:latin typeface="Arial Narrow" panose="020B0606020202030204" pitchFamily="34" charset="0"/>
              </a:rPr>
              <a:t>Punto</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partida</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importancia</a:t>
            </a:r>
            <a:r>
              <a:rPr lang="de-DE" dirty="0" smtClean="0">
                <a:solidFill>
                  <a:srgbClr val="0070C0"/>
                </a:solidFill>
                <a:latin typeface="Arial Narrow" panose="020B0606020202030204" pitchFamily="34" charset="0"/>
              </a:rPr>
              <a:t> del „largo XIX“</a:t>
            </a:r>
            <a:endParaRPr lang="de-DE" dirty="0">
              <a:solidFill>
                <a:srgbClr val="0070C0"/>
              </a:solidFill>
              <a:latin typeface="Arial Narrow" panose="020B0606020202030204" pitchFamily="34" charset="0"/>
            </a:endParaRPr>
          </a:p>
        </p:txBody>
      </p:sp>
      <p:sp>
        <p:nvSpPr>
          <p:cNvPr id="3" name="Inhaltsplatzhalter 2"/>
          <p:cNvSpPr>
            <a:spLocks noGrp="1"/>
          </p:cNvSpPr>
          <p:nvPr>
            <p:ph idx="1"/>
          </p:nvPr>
        </p:nvSpPr>
        <p:spPr>
          <a:xfrm>
            <a:off x="677334" y="1270000"/>
            <a:ext cx="8596668" cy="964045"/>
          </a:xfrm>
        </p:spPr>
        <p:txBody>
          <a:bodyPr>
            <a:normAutofit/>
          </a:bodyPr>
          <a:lstStyle/>
          <a:p>
            <a:pPr marL="0" indent="0" algn="just">
              <a:buNone/>
            </a:pPr>
            <a:r>
              <a:rPr lang="es-ES" sz="2800" dirty="0" smtClean="0"/>
              <a:t>- Procesos históricos (no solo independencia(s) sino también diversas reorganizaciones administrativas)</a:t>
            </a:r>
          </a:p>
          <a:p>
            <a:pPr marL="0" indent="0" algn="just">
              <a:buNone/>
            </a:pPr>
            <a:endParaRPr lang="de-DE" sz="3000" dirty="0" smtClean="0"/>
          </a:p>
          <a:p>
            <a:pPr marL="0" indent="0" algn="just">
              <a:buNone/>
            </a:pPr>
            <a:endParaRPr lang="de-DE" sz="3000" dirty="0" smtClean="0">
              <a:sym typeface="Wingdings" panose="05000000000000000000" pitchFamily="2" charset="2"/>
            </a:endParaRPr>
          </a:p>
        </p:txBody>
      </p:sp>
      <p:sp>
        <p:nvSpPr>
          <p:cNvPr id="4" name="Rechteck 3"/>
          <p:cNvSpPr/>
          <p:nvPr/>
        </p:nvSpPr>
        <p:spPr>
          <a:xfrm>
            <a:off x="677334" y="2469757"/>
            <a:ext cx="8596668" cy="1384995"/>
          </a:xfrm>
          <a:prstGeom prst="rect">
            <a:avLst/>
          </a:prstGeom>
        </p:spPr>
        <p:txBody>
          <a:bodyPr wrap="square">
            <a:spAutoFit/>
          </a:bodyPr>
          <a:lstStyle/>
          <a:p>
            <a:pPr algn="just"/>
            <a:r>
              <a:rPr lang="de-DE" sz="2800" dirty="0"/>
              <a:t>- </a:t>
            </a:r>
            <a:r>
              <a:rPr lang="de-DE" sz="2800" dirty="0" err="1"/>
              <a:t>Acentuación</a:t>
            </a:r>
            <a:r>
              <a:rPr lang="de-DE" sz="2800" dirty="0"/>
              <a:t> del </a:t>
            </a:r>
            <a:r>
              <a:rPr lang="de-DE" sz="2800" dirty="0" err="1"/>
              <a:t>pluricentrismo</a:t>
            </a:r>
            <a:endParaRPr lang="de-DE" sz="2800" dirty="0"/>
          </a:p>
          <a:p>
            <a:pPr algn="just"/>
            <a:r>
              <a:rPr lang="de-DE" sz="2800" dirty="0"/>
              <a:t>- </a:t>
            </a:r>
            <a:r>
              <a:rPr lang="de-DE" sz="2800" dirty="0" err="1"/>
              <a:t>Procesos</a:t>
            </a:r>
            <a:r>
              <a:rPr lang="de-DE" sz="2800" dirty="0"/>
              <a:t> de </a:t>
            </a:r>
            <a:r>
              <a:rPr lang="de-DE" sz="2800" dirty="0" err="1"/>
              <a:t>normalización</a:t>
            </a:r>
            <a:r>
              <a:rPr lang="de-DE" sz="2800" dirty="0"/>
              <a:t> (</a:t>
            </a:r>
            <a:r>
              <a:rPr lang="de-DE" sz="2800" dirty="0" smtClean="0"/>
              <a:t>regional (</a:t>
            </a:r>
            <a:r>
              <a:rPr lang="de-DE" sz="2800" dirty="0" err="1"/>
              <a:t>urbana</a:t>
            </a:r>
            <a:r>
              <a:rPr lang="de-DE" sz="2800" dirty="0" smtClean="0"/>
              <a:t>), </a:t>
            </a:r>
            <a:r>
              <a:rPr lang="de-DE" sz="2800" dirty="0" err="1" smtClean="0"/>
              <a:t>pero</a:t>
            </a:r>
            <a:r>
              <a:rPr lang="de-DE" sz="2800" dirty="0" smtClean="0"/>
              <a:t> </a:t>
            </a:r>
            <a:r>
              <a:rPr lang="de-DE" sz="2800" dirty="0" err="1" smtClean="0"/>
              <a:t>sobre</a:t>
            </a:r>
            <a:r>
              <a:rPr lang="de-DE" sz="2800" dirty="0" smtClean="0"/>
              <a:t> </a:t>
            </a:r>
            <a:r>
              <a:rPr lang="de-DE" sz="2800" dirty="0" err="1" smtClean="0"/>
              <a:t>todo</a:t>
            </a:r>
            <a:r>
              <a:rPr lang="de-DE" sz="2800" dirty="0" smtClean="0"/>
              <a:t> </a:t>
            </a:r>
            <a:r>
              <a:rPr lang="de-DE" sz="2800" dirty="0" err="1" smtClean="0"/>
              <a:t>nacional</a:t>
            </a:r>
            <a:r>
              <a:rPr lang="de-DE" sz="2800" dirty="0"/>
              <a:t>)</a:t>
            </a:r>
          </a:p>
        </p:txBody>
      </p:sp>
    </p:spTree>
    <p:extLst>
      <p:ext uri="{BB962C8B-B14F-4D97-AF65-F5344CB8AC3E}">
        <p14:creationId xmlns:p14="http://schemas.microsoft.com/office/powerpoint/2010/main" val="370355949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27220789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01536"/>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dirty="0" err="1" smtClean="0"/>
              <a:t>El</a:t>
            </a:r>
            <a:r>
              <a:rPr lang="de-DE" dirty="0" smtClean="0"/>
              <a:t> „largo XIX“: </a:t>
            </a:r>
            <a:r>
              <a:rPr lang="de-DE" dirty="0" err="1"/>
              <a:t>p</a:t>
            </a:r>
            <a:r>
              <a:rPr lang="de-DE" dirty="0" err="1" smtClean="0"/>
              <a:t>rocesos</a:t>
            </a:r>
            <a:r>
              <a:rPr lang="de-DE" dirty="0" smtClean="0"/>
              <a:t> </a:t>
            </a:r>
            <a:r>
              <a:rPr lang="de-DE" dirty="0" err="1"/>
              <a:t>históricos</a:t>
            </a:r>
            <a:r>
              <a:rPr lang="de-DE" dirty="0"/>
              <a:t> </a:t>
            </a:r>
            <a:r>
              <a:rPr lang="de-DE" dirty="0" err="1"/>
              <a:t>diferenciados</a:t>
            </a:r>
            <a:r>
              <a:rPr lang="de-DE" dirty="0"/>
              <a:t> en </a:t>
            </a:r>
            <a:r>
              <a:rPr lang="de-DE" dirty="0" err="1"/>
              <a:t>toda</a:t>
            </a:r>
            <a:r>
              <a:rPr lang="de-DE" dirty="0"/>
              <a:t> </a:t>
            </a:r>
            <a:r>
              <a:rPr lang="de-DE" dirty="0" err="1" smtClean="0"/>
              <a:t>América</a:t>
            </a:r>
            <a:endParaRPr lang="de-DE" dirty="0"/>
          </a:p>
          <a:p>
            <a:pPr marL="0" indent="0">
              <a:buFont typeface="Wingdings 3" charset="2"/>
              <a:buNone/>
            </a:pPr>
            <a:endParaRPr lang="de-DE" dirty="0" smtClean="0"/>
          </a:p>
        </p:txBody>
      </p:sp>
    </p:spTree>
    <p:extLst>
      <p:ext uri="{BB962C8B-B14F-4D97-AF65-F5344CB8AC3E}">
        <p14:creationId xmlns:p14="http://schemas.microsoft.com/office/powerpoint/2010/main" val="22676032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01536"/>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dirty="0" err="1" smtClean="0"/>
              <a:t>El</a:t>
            </a:r>
            <a:r>
              <a:rPr lang="de-DE" dirty="0" smtClean="0"/>
              <a:t> „largo XIX“: </a:t>
            </a:r>
            <a:r>
              <a:rPr lang="de-DE" dirty="0" err="1"/>
              <a:t>p</a:t>
            </a:r>
            <a:r>
              <a:rPr lang="de-DE" dirty="0" err="1" smtClean="0"/>
              <a:t>rocesos</a:t>
            </a:r>
            <a:r>
              <a:rPr lang="de-DE" dirty="0" smtClean="0"/>
              <a:t> </a:t>
            </a:r>
            <a:r>
              <a:rPr lang="de-DE" dirty="0" err="1"/>
              <a:t>históricos</a:t>
            </a:r>
            <a:r>
              <a:rPr lang="de-DE" dirty="0"/>
              <a:t> </a:t>
            </a:r>
            <a:r>
              <a:rPr lang="de-DE" dirty="0" err="1"/>
              <a:t>diferenciados</a:t>
            </a:r>
            <a:r>
              <a:rPr lang="de-DE" dirty="0"/>
              <a:t> en </a:t>
            </a:r>
            <a:r>
              <a:rPr lang="de-DE" dirty="0" err="1"/>
              <a:t>toda</a:t>
            </a:r>
            <a:r>
              <a:rPr lang="de-DE" dirty="0"/>
              <a:t> </a:t>
            </a:r>
            <a:r>
              <a:rPr lang="de-DE" dirty="0" err="1" smtClean="0"/>
              <a:t>América</a:t>
            </a:r>
            <a:endParaRPr lang="de-DE" dirty="0"/>
          </a:p>
          <a:p>
            <a:pPr marL="0" indent="0">
              <a:buNone/>
            </a:pPr>
            <a:r>
              <a:rPr lang="de-DE" dirty="0" err="1"/>
              <a:t>Precisiones</a:t>
            </a:r>
            <a:r>
              <a:rPr lang="de-DE" dirty="0"/>
              <a:t> </a:t>
            </a:r>
            <a:r>
              <a:rPr lang="de-DE" dirty="0" err="1"/>
              <a:t>teóricas</a:t>
            </a:r>
            <a:r>
              <a:rPr lang="de-DE" dirty="0"/>
              <a:t> </a:t>
            </a:r>
            <a:r>
              <a:rPr lang="de-DE" dirty="0" err="1"/>
              <a:t>sobre</a:t>
            </a:r>
            <a:r>
              <a:rPr lang="de-DE" dirty="0"/>
              <a:t> la </a:t>
            </a:r>
            <a:r>
              <a:rPr lang="de-DE" dirty="0" err="1"/>
              <a:t>lingüística</a:t>
            </a:r>
            <a:r>
              <a:rPr lang="de-DE" dirty="0"/>
              <a:t> </a:t>
            </a:r>
            <a:r>
              <a:rPr lang="de-DE" dirty="0" err="1"/>
              <a:t>variacional</a:t>
            </a:r>
            <a:r>
              <a:rPr lang="de-DE" dirty="0"/>
              <a:t> e </a:t>
            </a:r>
            <a:r>
              <a:rPr lang="de-DE" dirty="0" err="1"/>
              <a:t>historia</a:t>
            </a:r>
            <a:r>
              <a:rPr lang="de-DE" dirty="0"/>
              <a:t> de la </a:t>
            </a:r>
            <a:r>
              <a:rPr lang="de-DE" dirty="0" err="1"/>
              <a:t>lengua</a:t>
            </a:r>
            <a:endParaRPr lang="de-DE" dirty="0"/>
          </a:p>
          <a:p>
            <a:pPr marL="0" indent="0">
              <a:buFont typeface="Wingdings 3" charset="2"/>
              <a:buNone/>
            </a:pPr>
            <a:endParaRPr lang="de-DE" dirty="0" smtClean="0"/>
          </a:p>
        </p:txBody>
      </p:sp>
    </p:spTree>
    <p:extLst>
      <p:ext uri="{BB962C8B-B14F-4D97-AF65-F5344CB8AC3E}">
        <p14:creationId xmlns:p14="http://schemas.microsoft.com/office/powerpoint/2010/main" val="89972393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01536"/>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dirty="0" err="1" smtClean="0"/>
              <a:t>El</a:t>
            </a:r>
            <a:r>
              <a:rPr lang="de-DE" dirty="0" smtClean="0"/>
              <a:t> „largo XIX“: </a:t>
            </a:r>
            <a:r>
              <a:rPr lang="de-DE" dirty="0" err="1"/>
              <a:t>p</a:t>
            </a:r>
            <a:r>
              <a:rPr lang="de-DE" dirty="0" err="1" smtClean="0"/>
              <a:t>rocesos</a:t>
            </a:r>
            <a:r>
              <a:rPr lang="de-DE" dirty="0" smtClean="0"/>
              <a:t> </a:t>
            </a:r>
            <a:r>
              <a:rPr lang="de-DE" dirty="0" err="1"/>
              <a:t>históricos</a:t>
            </a:r>
            <a:r>
              <a:rPr lang="de-DE" dirty="0"/>
              <a:t> </a:t>
            </a:r>
            <a:r>
              <a:rPr lang="de-DE" dirty="0" err="1"/>
              <a:t>diferenciados</a:t>
            </a:r>
            <a:r>
              <a:rPr lang="de-DE" dirty="0"/>
              <a:t> en </a:t>
            </a:r>
            <a:r>
              <a:rPr lang="de-DE" dirty="0" err="1"/>
              <a:t>toda</a:t>
            </a:r>
            <a:r>
              <a:rPr lang="de-DE" dirty="0"/>
              <a:t> </a:t>
            </a:r>
            <a:r>
              <a:rPr lang="de-DE" dirty="0" err="1" smtClean="0"/>
              <a:t>América</a:t>
            </a:r>
            <a:endParaRPr lang="de-DE" dirty="0"/>
          </a:p>
          <a:p>
            <a:pPr marL="0" indent="0">
              <a:buNone/>
            </a:pPr>
            <a:r>
              <a:rPr lang="de-DE" dirty="0" err="1"/>
              <a:t>Precisiones</a:t>
            </a:r>
            <a:r>
              <a:rPr lang="de-DE" dirty="0"/>
              <a:t> </a:t>
            </a:r>
            <a:r>
              <a:rPr lang="de-DE" dirty="0" err="1"/>
              <a:t>teóricas</a:t>
            </a:r>
            <a:r>
              <a:rPr lang="de-DE" dirty="0"/>
              <a:t> </a:t>
            </a:r>
            <a:r>
              <a:rPr lang="de-DE" dirty="0" err="1"/>
              <a:t>sobre</a:t>
            </a:r>
            <a:r>
              <a:rPr lang="de-DE" dirty="0"/>
              <a:t> la </a:t>
            </a:r>
            <a:r>
              <a:rPr lang="de-DE" dirty="0" err="1"/>
              <a:t>lingüística</a:t>
            </a:r>
            <a:r>
              <a:rPr lang="de-DE" dirty="0"/>
              <a:t> </a:t>
            </a:r>
            <a:r>
              <a:rPr lang="de-DE" dirty="0" err="1"/>
              <a:t>variacional</a:t>
            </a:r>
            <a:r>
              <a:rPr lang="de-DE" dirty="0"/>
              <a:t> e </a:t>
            </a:r>
            <a:r>
              <a:rPr lang="de-DE" dirty="0" err="1"/>
              <a:t>historia</a:t>
            </a:r>
            <a:r>
              <a:rPr lang="de-DE" dirty="0"/>
              <a:t> de la </a:t>
            </a:r>
            <a:r>
              <a:rPr lang="de-DE" dirty="0" err="1"/>
              <a:t>lengua</a:t>
            </a:r>
            <a:endParaRPr lang="de-DE" dirty="0"/>
          </a:p>
          <a:p>
            <a:pPr marL="0" indent="0">
              <a:buNone/>
            </a:pPr>
            <a:r>
              <a:rPr lang="de-DE" dirty="0" err="1" smtClean="0"/>
              <a:t>Definición</a:t>
            </a:r>
            <a:r>
              <a:rPr lang="de-DE" dirty="0" smtClean="0"/>
              <a:t> del „</a:t>
            </a:r>
            <a:r>
              <a:rPr lang="de-DE" dirty="0" err="1" smtClean="0"/>
              <a:t>español</a:t>
            </a:r>
            <a:r>
              <a:rPr lang="de-DE" dirty="0" smtClean="0"/>
              <a:t> de los </a:t>
            </a:r>
            <a:r>
              <a:rPr lang="de-DE" dirty="0" err="1" smtClean="0"/>
              <a:t>Andes</a:t>
            </a:r>
            <a:r>
              <a:rPr lang="de-DE" dirty="0" smtClean="0"/>
              <a:t>“ o del </a:t>
            </a:r>
            <a:r>
              <a:rPr lang="de-DE" dirty="0"/>
              <a:t>„</a:t>
            </a:r>
            <a:r>
              <a:rPr lang="de-DE" dirty="0" err="1"/>
              <a:t>español</a:t>
            </a:r>
            <a:r>
              <a:rPr lang="de-DE" dirty="0"/>
              <a:t> </a:t>
            </a:r>
            <a:r>
              <a:rPr lang="de-DE" dirty="0" err="1"/>
              <a:t>andino</a:t>
            </a:r>
            <a:r>
              <a:rPr lang="de-DE" dirty="0"/>
              <a:t>“</a:t>
            </a:r>
            <a:endParaRPr lang="de-DE" dirty="0" smtClean="0"/>
          </a:p>
          <a:p>
            <a:pPr marL="0" indent="0">
              <a:spcBef>
                <a:spcPts val="0"/>
              </a:spcBef>
              <a:buFont typeface="Wingdings 3" charset="2"/>
              <a:buNone/>
            </a:pPr>
            <a:r>
              <a:rPr lang="de-DE" dirty="0" smtClean="0"/>
              <a:t>	</a:t>
            </a:r>
          </a:p>
          <a:p>
            <a:pPr marL="0" indent="0">
              <a:spcBef>
                <a:spcPts val="0"/>
              </a:spcBef>
              <a:buFont typeface="Wingdings 3" charset="2"/>
              <a:buNone/>
            </a:pPr>
            <a:r>
              <a:rPr lang="de-DE" dirty="0"/>
              <a:t>	</a:t>
            </a:r>
            <a:r>
              <a:rPr lang="de-DE" dirty="0" err="1" smtClean="0"/>
              <a:t>interlecto</a:t>
            </a:r>
            <a:r>
              <a:rPr lang="de-DE" dirty="0" smtClean="0"/>
              <a:t> y </a:t>
            </a:r>
            <a:r>
              <a:rPr lang="de-DE" dirty="0" err="1" smtClean="0"/>
              <a:t>otras</a:t>
            </a:r>
            <a:r>
              <a:rPr lang="de-DE" dirty="0" smtClean="0"/>
              <a:t> </a:t>
            </a:r>
            <a:r>
              <a:rPr lang="de-DE" dirty="0" err="1" smtClean="0"/>
              <a:t>definiciones</a:t>
            </a:r>
            <a:r>
              <a:rPr lang="de-DE" dirty="0" smtClean="0"/>
              <a:t> </a:t>
            </a:r>
          </a:p>
          <a:p>
            <a:pPr marL="0" indent="0">
              <a:spcBef>
                <a:spcPts val="0"/>
              </a:spcBef>
              <a:buFont typeface="Wingdings 3" charset="2"/>
              <a:buNone/>
            </a:pPr>
            <a:r>
              <a:rPr lang="de-DE" dirty="0" smtClean="0"/>
              <a:t>	</a:t>
            </a:r>
          </a:p>
          <a:p>
            <a:pPr marL="0" indent="0">
              <a:spcBef>
                <a:spcPts val="0"/>
              </a:spcBef>
              <a:buFont typeface="Wingdings 3" charset="2"/>
              <a:buNone/>
            </a:pPr>
            <a:r>
              <a:rPr lang="de-DE" dirty="0"/>
              <a:t>	</a:t>
            </a:r>
            <a:r>
              <a:rPr lang="de-DE" dirty="0" err="1" smtClean="0"/>
              <a:t>existencia</a:t>
            </a:r>
            <a:r>
              <a:rPr lang="de-DE" dirty="0" smtClean="0"/>
              <a:t> del </a:t>
            </a:r>
            <a:r>
              <a:rPr lang="de-DE" dirty="0" err="1" smtClean="0"/>
              <a:t>contacto</a:t>
            </a:r>
            <a:r>
              <a:rPr lang="de-DE" dirty="0" smtClean="0"/>
              <a:t>, </a:t>
            </a:r>
            <a:r>
              <a:rPr lang="de-DE" dirty="0" err="1" smtClean="0"/>
              <a:t>tipos</a:t>
            </a:r>
            <a:r>
              <a:rPr lang="de-DE" dirty="0" smtClean="0"/>
              <a:t> de e </a:t>
            </a:r>
            <a:r>
              <a:rPr lang="de-DE" dirty="0" err="1" smtClean="0"/>
              <a:t>intensidad</a:t>
            </a:r>
            <a:r>
              <a:rPr lang="de-DE" dirty="0" smtClean="0"/>
              <a:t> (</a:t>
            </a:r>
            <a:r>
              <a:rPr lang="de-DE" dirty="0" err="1" smtClean="0"/>
              <a:t>localizaciones</a:t>
            </a:r>
            <a:r>
              <a:rPr lang="de-DE" dirty="0"/>
              <a:t> </a:t>
            </a:r>
            <a:r>
              <a:rPr lang="de-DE" dirty="0" smtClean="0"/>
              <a:t>	</a:t>
            </a:r>
            <a:r>
              <a:rPr lang="de-DE" dirty="0" err="1" smtClean="0"/>
              <a:t>geográficas</a:t>
            </a:r>
            <a:r>
              <a:rPr lang="de-DE" dirty="0" smtClean="0"/>
              <a:t>/</a:t>
            </a:r>
            <a:r>
              <a:rPr lang="de-DE" dirty="0" err="1" smtClean="0"/>
              <a:t>centros</a:t>
            </a:r>
            <a:r>
              <a:rPr lang="de-DE" dirty="0" smtClean="0"/>
              <a:t> y	</a:t>
            </a:r>
            <a:r>
              <a:rPr lang="de-DE" dirty="0" err="1" smtClean="0"/>
              <a:t>periferias</a:t>
            </a:r>
            <a:r>
              <a:rPr lang="de-DE" dirty="0" smtClean="0"/>
              <a:t>/</a:t>
            </a:r>
            <a:r>
              <a:rPr lang="de-DE" dirty="0" err="1" smtClean="0"/>
              <a:t>movimientos</a:t>
            </a:r>
            <a:r>
              <a:rPr lang="de-DE" dirty="0" smtClean="0"/>
              <a:t> </a:t>
            </a:r>
            <a:r>
              <a:rPr lang="de-DE" dirty="0" err="1" smtClean="0"/>
              <a:t>migratorios</a:t>
            </a:r>
            <a:r>
              <a:rPr lang="de-DE" dirty="0" smtClean="0"/>
              <a:t>)</a:t>
            </a:r>
          </a:p>
          <a:p>
            <a:pPr marL="0" indent="0">
              <a:buFont typeface="Wingdings 3" charset="2"/>
              <a:buNone/>
            </a:pPr>
            <a:endParaRPr lang="de-DE" dirty="0" smtClean="0"/>
          </a:p>
          <a:p>
            <a:pPr marL="0" indent="0">
              <a:spcBef>
                <a:spcPts val="0"/>
              </a:spcBef>
              <a:buNone/>
            </a:pPr>
            <a:r>
              <a:rPr lang="de-DE" dirty="0" smtClean="0"/>
              <a:t>	</a:t>
            </a:r>
            <a:r>
              <a:rPr lang="de-DE" dirty="0" err="1" smtClean="0"/>
              <a:t>lenguas</a:t>
            </a:r>
            <a:r>
              <a:rPr lang="de-DE" dirty="0" smtClean="0"/>
              <a:t>/</a:t>
            </a:r>
            <a:r>
              <a:rPr lang="de-DE" dirty="0" err="1" smtClean="0"/>
              <a:t>variedades</a:t>
            </a:r>
            <a:r>
              <a:rPr lang="de-DE" dirty="0" smtClean="0"/>
              <a:t> </a:t>
            </a:r>
            <a:r>
              <a:rPr lang="de-DE" dirty="0" err="1"/>
              <a:t>involucradas</a:t>
            </a:r>
            <a:endParaRPr lang="de-DE" dirty="0"/>
          </a:p>
          <a:p>
            <a:pPr marL="0" indent="0">
              <a:spcBef>
                <a:spcPts val="0"/>
              </a:spcBef>
              <a:buNone/>
            </a:pPr>
            <a:r>
              <a:rPr lang="de-DE" dirty="0"/>
              <a:t>	</a:t>
            </a:r>
          </a:p>
          <a:p>
            <a:pPr marL="0" indent="0">
              <a:buFont typeface="Wingdings 3" charset="2"/>
              <a:buNone/>
            </a:pPr>
            <a:endParaRPr lang="de-DE" dirty="0" smtClean="0"/>
          </a:p>
        </p:txBody>
      </p:sp>
    </p:spTree>
    <p:extLst>
      <p:ext uri="{BB962C8B-B14F-4D97-AF65-F5344CB8AC3E}">
        <p14:creationId xmlns:p14="http://schemas.microsoft.com/office/powerpoint/2010/main" val="199367381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156845177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a:t>
            </a:r>
            <a:r>
              <a:rPr lang="es-ES" sz="4000" dirty="0" smtClean="0">
                <a:solidFill>
                  <a:srgbClr val="0070C0"/>
                </a:solidFill>
                <a:latin typeface="Arial Narrow" panose="020B0606020202030204" pitchFamily="34" charset="0"/>
              </a:rPr>
              <a:t>léxico del largo XIX</a:t>
            </a:r>
            <a:br>
              <a:rPr lang="es-ES" sz="4000" dirty="0" smtClean="0">
                <a:solidFill>
                  <a:srgbClr val="0070C0"/>
                </a:solidFill>
                <a:latin typeface="Arial Narrow" panose="020B0606020202030204" pitchFamily="34" charset="0"/>
              </a:rPr>
            </a:br>
            <a:r>
              <a:rPr lang="es-ES" sz="4000" dirty="0" smtClean="0">
                <a:solidFill>
                  <a:srgbClr val="0070C0"/>
                </a:solidFill>
                <a:latin typeface="Arial Narrow" panose="020B0606020202030204" pitchFamily="34" charset="0"/>
              </a:rPr>
              <a:t>La evaluación del proyecto</a:t>
            </a: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4" name="Rechteck 3"/>
          <p:cNvSpPr/>
          <p:nvPr/>
        </p:nvSpPr>
        <p:spPr>
          <a:xfrm>
            <a:off x="677334" y="1975923"/>
            <a:ext cx="2236510" cy="400110"/>
          </a:xfrm>
          <a:prstGeom prst="rect">
            <a:avLst/>
          </a:prstGeom>
        </p:spPr>
        <p:txBody>
          <a:bodyPr wrap="none">
            <a:spAutoFit/>
          </a:bodyPr>
          <a:lstStyle/>
          <a:p>
            <a:r>
              <a:rPr lang="de-DE" sz="2000" dirty="0" err="1" smtClean="0"/>
              <a:t>Megaproyecto</a:t>
            </a:r>
            <a:r>
              <a:rPr lang="de-DE" sz="2000" dirty="0" smtClean="0"/>
              <a:t> (¡!)</a:t>
            </a:r>
            <a:endParaRPr lang="de-DE" sz="2000" dirty="0"/>
          </a:p>
        </p:txBody>
      </p:sp>
    </p:spTree>
    <p:extLst>
      <p:ext uri="{BB962C8B-B14F-4D97-AF65-F5344CB8AC3E}">
        <p14:creationId xmlns:p14="http://schemas.microsoft.com/office/powerpoint/2010/main" val="408403922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del largo 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Tree>
    <p:extLst>
      <p:ext uri="{BB962C8B-B14F-4D97-AF65-F5344CB8AC3E}">
        <p14:creationId xmlns:p14="http://schemas.microsoft.com/office/powerpoint/2010/main" val="317914817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del largo 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22318"/>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de-DE" dirty="0" err="1" smtClean="0"/>
              <a:t>Estudio</a:t>
            </a:r>
            <a:r>
              <a:rPr lang="de-DE" dirty="0" smtClean="0"/>
              <a:t> de </a:t>
            </a:r>
            <a:r>
              <a:rPr lang="de-DE" dirty="0" err="1" smtClean="0"/>
              <a:t>caso</a:t>
            </a:r>
            <a:r>
              <a:rPr lang="de-DE" dirty="0" smtClean="0"/>
              <a:t> (</a:t>
            </a:r>
            <a:r>
              <a:rPr lang="de-DE" dirty="0" err="1" smtClean="0"/>
              <a:t>especificación</a:t>
            </a:r>
            <a:r>
              <a:rPr lang="de-DE" dirty="0" smtClean="0"/>
              <a:t> y </a:t>
            </a:r>
            <a:r>
              <a:rPr lang="de-DE" dirty="0" err="1" smtClean="0"/>
              <a:t>especialización</a:t>
            </a:r>
            <a:r>
              <a:rPr lang="de-DE" dirty="0" smtClean="0"/>
              <a:t>): </a:t>
            </a:r>
          </a:p>
          <a:p>
            <a:pPr marL="0" indent="0">
              <a:buFont typeface="Wingdings 3" charset="2"/>
              <a:buNone/>
            </a:pPr>
            <a:endParaRPr lang="de-DE" dirty="0" smtClean="0"/>
          </a:p>
        </p:txBody>
      </p:sp>
    </p:spTree>
    <p:extLst>
      <p:ext uri="{BB962C8B-B14F-4D97-AF65-F5344CB8AC3E}">
        <p14:creationId xmlns:p14="http://schemas.microsoft.com/office/powerpoint/2010/main" val="62179475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del largo 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22318"/>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de-DE" dirty="0" err="1" smtClean="0"/>
              <a:t>Estudio</a:t>
            </a:r>
            <a:r>
              <a:rPr lang="de-DE" dirty="0" smtClean="0"/>
              <a:t> de </a:t>
            </a:r>
            <a:r>
              <a:rPr lang="de-DE" dirty="0" err="1" smtClean="0"/>
              <a:t>caso</a:t>
            </a:r>
            <a:r>
              <a:rPr lang="de-DE" dirty="0" smtClean="0"/>
              <a:t> (</a:t>
            </a:r>
            <a:r>
              <a:rPr lang="de-DE" dirty="0" err="1" smtClean="0"/>
              <a:t>especificación</a:t>
            </a:r>
            <a:r>
              <a:rPr lang="de-DE" dirty="0" smtClean="0"/>
              <a:t> y </a:t>
            </a:r>
            <a:r>
              <a:rPr lang="de-DE" dirty="0" err="1" smtClean="0"/>
              <a:t>especialización</a:t>
            </a:r>
            <a:r>
              <a:rPr lang="de-DE" dirty="0" smtClean="0"/>
              <a:t>): </a:t>
            </a:r>
          </a:p>
          <a:p>
            <a:pPr marL="0" indent="0">
              <a:buFont typeface="Wingdings 3" charset="2"/>
              <a:buNone/>
            </a:pPr>
            <a:endParaRPr lang="de-DE" dirty="0" smtClean="0"/>
          </a:p>
        </p:txBody>
      </p:sp>
      <p:graphicFrame>
        <p:nvGraphicFramePr>
          <p:cNvPr id="6" name="Tabelle 5"/>
          <p:cNvGraphicFramePr>
            <a:graphicFrameLocks noGrp="1"/>
          </p:cNvGraphicFramePr>
          <p:nvPr>
            <p:extLst>
              <p:ext uri="{D42A27DB-BD31-4B8C-83A1-F6EECF244321}">
                <p14:modId xmlns:p14="http://schemas.microsoft.com/office/powerpoint/2010/main" val="931853407"/>
              </p:ext>
            </p:extLst>
          </p:nvPr>
        </p:nvGraphicFramePr>
        <p:xfrm>
          <a:off x="1459886" y="2482709"/>
          <a:ext cx="7031563" cy="732362"/>
        </p:xfrm>
        <a:graphic>
          <a:graphicData uri="http://schemas.openxmlformats.org/drawingml/2006/table">
            <a:tbl>
              <a:tblPr firstRow="1" firstCol="1" bandRow="1">
                <a:tableStyleId>{5C22544A-7EE6-4342-B048-85BDC9FD1C3A}</a:tableStyleId>
              </a:tblPr>
              <a:tblGrid>
                <a:gridCol w="1188610"/>
                <a:gridCol w="1191976"/>
                <a:gridCol w="4650977"/>
              </a:tblGrid>
              <a:tr h="343618">
                <a:tc>
                  <a:txBody>
                    <a:bodyPr/>
                    <a:lstStyle/>
                    <a:p>
                      <a:pPr>
                        <a:lnSpc>
                          <a:spcPct val="107000"/>
                        </a:lnSpc>
                        <a:spcAft>
                          <a:spcPts val="0"/>
                        </a:spcAft>
                      </a:pPr>
                      <a:r>
                        <a:rPr lang="es-ES_tradnl" sz="1100" dirty="0">
                          <a:effectLst/>
                        </a:rPr>
                        <a:t>País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Ciudad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388744">
                <a:tc>
                  <a:txBody>
                    <a:bodyPr/>
                    <a:lstStyle/>
                    <a:p>
                      <a:pPr>
                        <a:lnSpc>
                          <a:spcPct val="107000"/>
                        </a:lnSpc>
                        <a:spcAft>
                          <a:spcPts val="0"/>
                        </a:spcAft>
                      </a:pPr>
                      <a:r>
                        <a:rPr lang="es-ES_tradnl" sz="1100" dirty="0">
                          <a:effectLst/>
                        </a:rPr>
                        <a:t>Perú</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smtClean="0">
                          <a:effectLst/>
                        </a:rPr>
                        <a:t>Cusco</a:t>
                      </a:r>
                      <a:endParaRPr lang="de-DE" sz="1100" dirty="0">
                        <a:effectLst/>
                      </a:endParaRPr>
                    </a:p>
                  </a:txBody>
                  <a:tcPr marL="66510" marR="66510" marT="0" marB="0"/>
                </a:tc>
                <a:tc>
                  <a:txBody>
                    <a:bodyPr/>
                    <a:lstStyle/>
                    <a:p>
                      <a:pPr>
                        <a:lnSpc>
                          <a:spcPct val="107000"/>
                        </a:lnSpc>
                        <a:spcAft>
                          <a:spcPts val="0"/>
                        </a:spcAft>
                      </a:pPr>
                      <a:r>
                        <a:rPr lang="es-ES_tradnl" sz="1100" dirty="0">
                          <a:effectLst/>
                        </a:rPr>
                        <a:t>Archivo </a:t>
                      </a:r>
                      <a:r>
                        <a:rPr lang="de-DE" sz="1100" dirty="0" smtClean="0">
                          <a:effectLst/>
                        </a:rPr>
                        <a:t>Regional del </a:t>
                      </a:r>
                      <a:r>
                        <a:rPr lang="de-DE" sz="1100" dirty="0" err="1" smtClean="0">
                          <a:effectLst/>
                        </a:rPr>
                        <a:t>Cusco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bl>
          </a:graphicData>
        </a:graphic>
      </p:graphicFrame>
    </p:spTree>
    <p:extLst>
      <p:ext uri="{BB962C8B-B14F-4D97-AF65-F5344CB8AC3E}">
        <p14:creationId xmlns:p14="http://schemas.microsoft.com/office/powerpoint/2010/main" val="270473282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del largo 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22318"/>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de-DE" dirty="0" err="1" smtClean="0"/>
              <a:t>Estudio</a:t>
            </a:r>
            <a:r>
              <a:rPr lang="de-DE" dirty="0" smtClean="0"/>
              <a:t> de </a:t>
            </a:r>
            <a:r>
              <a:rPr lang="de-DE" dirty="0" err="1" smtClean="0"/>
              <a:t>caso</a:t>
            </a:r>
            <a:r>
              <a:rPr lang="de-DE" dirty="0" smtClean="0"/>
              <a:t> (</a:t>
            </a:r>
            <a:r>
              <a:rPr lang="de-DE" dirty="0" err="1" smtClean="0"/>
              <a:t>especificación</a:t>
            </a:r>
            <a:r>
              <a:rPr lang="de-DE" dirty="0" smtClean="0"/>
              <a:t> y </a:t>
            </a:r>
            <a:r>
              <a:rPr lang="de-DE" dirty="0" err="1" smtClean="0"/>
              <a:t>especialización</a:t>
            </a:r>
            <a:r>
              <a:rPr lang="de-DE" dirty="0" smtClean="0"/>
              <a:t>): </a:t>
            </a:r>
          </a:p>
          <a:p>
            <a:pPr marL="0" indent="0">
              <a:buFont typeface="Wingdings 3" charset="2"/>
              <a:buNone/>
            </a:pPr>
            <a:endParaRPr lang="de-DE" dirty="0" smtClean="0"/>
          </a:p>
        </p:txBody>
      </p:sp>
      <p:graphicFrame>
        <p:nvGraphicFramePr>
          <p:cNvPr id="6" name="Tabelle 5"/>
          <p:cNvGraphicFramePr>
            <a:graphicFrameLocks noGrp="1"/>
          </p:cNvGraphicFramePr>
          <p:nvPr>
            <p:extLst/>
          </p:nvPr>
        </p:nvGraphicFramePr>
        <p:xfrm>
          <a:off x="1459886" y="2482709"/>
          <a:ext cx="7031563" cy="732362"/>
        </p:xfrm>
        <a:graphic>
          <a:graphicData uri="http://schemas.openxmlformats.org/drawingml/2006/table">
            <a:tbl>
              <a:tblPr firstRow="1" firstCol="1" bandRow="1">
                <a:tableStyleId>{5C22544A-7EE6-4342-B048-85BDC9FD1C3A}</a:tableStyleId>
              </a:tblPr>
              <a:tblGrid>
                <a:gridCol w="1188610"/>
                <a:gridCol w="1191976"/>
                <a:gridCol w="4650977"/>
              </a:tblGrid>
              <a:tr h="343618">
                <a:tc>
                  <a:txBody>
                    <a:bodyPr/>
                    <a:lstStyle/>
                    <a:p>
                      <a:pPr>
                        <a:lnSpc>
                          <a:spcPct val="107000"/>
                        </a:lnSpc>
                        <a:spcAft>
                          <a:spcPts val="0"/>
                        </a:spcAft>
                      </a:pPr>
                      <a:r>
                        <a:rPr lang="es-ES_tradnl" sz="1100" dirty="0">
                          <a:effectLst/>
                        </a:rPr>
                        <a:t>País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Ciudad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388744">
                <a:tc>
                  <a:txBody>
                    <a:bodyPr/>
                    <a:lstStyle/>
                    <a:p>
                      <a:pPr>
                        <a:lnSpc>
                          <a:spcPct val="107000"/>
                        </a:lnSpc>
                        <a:spcAft>
                          <a:spcPts val="0"/>
                        </a:spcAft>
                      </a:pPr>
                      <a:r>
                        <a:rPr lang="es-ES_tradnl" sz="1100" dirty="0">
                          <a:effectLst/>
                        </a:rPr>
                        <a:t>Perú</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smtClean="0">
                          <a:effectLst/>
                        </a:rPr>
                        <a:t>Cusco</a:t>
                      </a:r>
                      <a:endParaRPr lang="de-DE" sz="1100" dirty="0">
                        <a:effectLst/>
                      </a:endParaRPr>
                    </a:p>
                  </a:txBody>
                  <a:tcPr marL="66510" marR="66510" marT="0" marB="0"/>
                </a:tc>
                <a:tc>
                  <a:txBody>
                    <a:bodyPr/>
                    <a:lstStyle/>
                    <a:p>
                      <a:pPr>
                        <a:lnSpc>
                          <a:spcPct val="107000"/>
                        </a:lnSpc>
                        <a:spcAft>
                          <a:spcPts val="0"/>
                        </a:spcAft>
                      </a:pPr>
                      <a:r>
                        <a:rPr lang="es-ES_tradnl" sz="1100" dirty="0">
                          <a:effectLst/>
                        </a:rPr>
                        <a:t>Archivo </a:t>
                      </a:r>
                      <a:r>
                        <a:rPr lang="de-DE" sz="1100" dirty="0" smtClean="0">
                          <a:effectLst/>
                        </a:rPr>
                        <a:t>Regional del </a:t>
                      </a:r>
                      <a:r>
                        <a:rPr lang="de-DE" sz="1100" dirty="0" err="1" smtClean="0">
                          <a:effectLst/>
                        </a:rPr>
                        <a:t>Cusco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bl>
          </a:graphicData>
        </a:graphic>
      </p:graphicFrame>
      <p:sp>
        <p:nvSpPr>
          <p:cNvPr id="4" name="Rechteck 3"/>
          <p:cNvSpPr/>
          <p:nvPr/>
        </p:nvSpPr>
        <p:spPr>
          <a:xfrm>
            <a:off x="829734" y="3731643"/>
            <a:ext cx="8355830" cy="369332"/>
          </a:xfrm>
          <a:prstGeom prst="rect">
            <a:avLst/>
          </a:prstGeom>
        </p:spPr>
        <p:txBody>
          <a:bodyPr wrap="square">
            <a:spAutoFit/>
          </a:bodyPr>
          <a:lstStyle/>
          <a:p>
            <a:r>
              <a:rPr lang="de-DE" dirty="0" err="1" smtClean="0"/>
              <a:t>Fondo</a:t>
            </a:r>
            <a:r>
              <a:rPr lang="de-DE" dirty="0" smtClean="0"/>
              <a:t> del </a:t>
            </a:r>
            <a:r>
              <a:rPr lang="de-DE" dirty="0" err="1" smtClean="0"/>
              <a:t>Colegio</a:t>
            </a:r>
            <a:r>
              <a:rPr lang="de-DE" dirty="0" smtClean="0"/>
              <a:t> </a:t>
            </a:r>
            <a:r>
              <a:rPr lang="de-DE" dirty="0"/>
              <a:t>de </a:t>
            </a:r>
            <a:r>
              <a:rPr lang="de-DE" dirty="0" err="1"/>
              <a:t>Ciencias</a:t>
            </a:r>
            <a:r>
              <a:rPr lang="de-DE" dirty="0"/>
              <a:t> </a:t>
            </a:r>
          </a:p>
        </p:txBody>
      </p:sp>
    </p:spTree>
    <p:extLst>
      <p:ext uri="{BB962C8B-B14F-4D97-AF65-F5344CB8AC3E}">
        <p14:creationId xmlns:p14="http://schemas.microsoft.com/office/powerpoint/2010/main" val="34820109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err="1" smtClean="0">
                <a:solidFill>
                  <a:srgbClr val="0070C0"/>
                </a:solidFill>
                <a:latin typeface="Arial Narrow" panose="020B0606020202030204" pitchFamily="34" charset="0"/>
              </a:rPr>
              <a:t>Punto</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partida</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importancia</a:t>
            </a:r>
            <a:r>
              <a:rPr lang="de-DE" dirty="0" smtClean="0">
                <a:solidFill>
                  <a:srgbClr val="0070C0"/>
                </a:solidFill>
                <a:latin typeface="Arial Narrow" panose="020B0606020202030204" pitchFamily="34" charset="0"/>
              </a:rPr>
              <a:t> del „largo XIX“</a:t>
            </a:r>
            <a:endParaRPr lang="de-DE" dirty="0">
              <a:solidFill>
                <a:srgbClr val="0070C0"/>
              </a:solidFill>
              <a:latin typeface="Arial Narrow" panose="020B0606020202030204" pitchFamily="34" charset="0"/>
            </a:endParaRPr>
          </a:p>
        </p:txBody>
      </p:sp>
      <p:sp>
        <p:nvSpPr>
          <p:cNvPr id="3" name="Inhaltsplatzhalter 2"/>
          <p:cNvSpPr>
            <a:spLocks noGrp="1"/>
          </p:cNvSpPr>
          <p:nvPr>
            <p:ph idx="1"/>
          </p:nvPr>
        </p:nvSpPr>
        <p:spPr>
          <a:xfrm>
            <a:off x="677334" y="1270000"/>
            <a:ext cx="8596668" cy="964045"/>
          </a:xfrm>
        </p:spPr>
        <p:txBody>
          <a:bodyPr>
            <a:normAutofit/>
          </a:bodyPr>
          <a:lstStyle/>
          <a:p>
            <a:pPr marL="0" indent="0" algn="just">
              <a:buNone/>
            </a:pPr>
            <a:r>
              <a:rPr lang="es-ES" sz="2800" dirty="0" smtClean="0"/>
              <a:t>- Procesos históricos (no solo independencia(s) sino también diversas reorganizaciones administrativas)</a:t>
            </a:r>
          </a:p>
          <a:p>
            <a:pPr marL="0" indent="0" algn="just">
              <a:buNone/>
            </a:pPr>
            <a:endParaRPr lang="de-DE" sz="3000" dirty="0" smtClean="0"/>
          </a:p>
          <a:p>
            <a:pPr marL="0" indent="0" algn="just">
              <a:buNone/>
            </a:pPr>
            <a:endParaRPr lang="de-DE" sz="3000" dirty="0" smtClean="0">
              <a:sym typeface="Wingdings" panose="05000000000000000000" pitchFamily="2" charset="2"/>
            </a:endParaRPr>
          </a:p>
        </p:txBody>
      </p:sp>
      <p:sp>
        <p:nvSpPr>
          <p:cNvPr id="4" name="Rechteck 3"/>
          <p:cNvSpPr/>
          <p:nvPr/>
        </p:nvSpPr>
        <p:spPr>
          <a:xfrm>
            <a:off x="677334" y="2469757"/>
            <a:ext cx="8596668" cy="1384995"/>
          </a:xfrm>
          <a:prstGeom prst="rect">
            <a:avLst/>
          </a:prstGeom>
        </p:spPr>
        <p:txBody>
          <a:bodyPr wrap="square">
            <a:spAutoFit/>
          </a:bodyPr>
          <a:lstStyle/>
          <a:p>
            <a:pPr algn="just"/>
            <a:r>
              <a:rPr lang="de-DE" sz="2800" dirty="0"/>
              <a:t>- </a:t>
            </a:r>
            <a:r>
              <a:rPr lang="de-DE" sz="2800" dirty="0" err="1"/>
              <a:t>Acentuación</a:t>
            </a:r>
            <a:r>
              <a:rPr lang="de-DE" sz="2800" dirty="0"/>
              <a:t> del </a:t>
            </a:r>
            <a:r>
              <a:rPr lang="de-DE" sz="2800" dirty="0" err="1"/>
              <a:t>pluricentrismo</a:t>
            </a:r>
            <a:endParaRPr lang="de-DE" sz="2800" dirty="0"/>
          </a:p>
          <a:p>
            <a:pPr algn="just"/>
            <a:r>
              <a:rPr lang="de-DE" sz="2800" dirty="0"/>
              <a:t>- </a:t>
            </a:r>
            <a:r>
              <a:rPr lang="de-DE" sz="2800" dirty="0" err="1"/>
              <a:t>Procesos</a:t>
            </a:r>
            <a:r>
              <a:rPr lang="de-DE" sz="2800" dirty="0"/>
              <a:t> de </a:t>
            </a:r>
            <a:r>
              <a:rPr lang="de-DE" sz="2800" dirty="0" err="1"/>
              <a:t>normalización</a:t>
            </a:r>
            <a:r>
              <a:rPr lang="de-DE" sz="2800" dirty="0"/>
              <a:t> (</a:t>
            </a:r>
            <a:r>
              <a:rPr lang="de-DE" sz="2800" dirty="0" smtClean="0"/>
              <a:t>regional (</a:t>
            </a:r>
            <a:r>
              <a:rPr lang="de-DE" sz="2800" dirty="0" err="1"/>
              <a:t>urbana</a:t>
            </a:r>
            <a:r>
              <a:rPr lang="de-DE" sz="2800" dirty="0" smtClean="0"/>
              <a:t>), </a:t>
            </a:r>
            <a:r>
              <a:rPr lang="de-DE" sz="2800" dirty="0" err="1" smtClean="0"/>
              <a:t>pero</a:t>
            </a:r>
            <a:r>
              <a:rPr lang="de-DE" sz="2800" dirty="0" smtClean="0"/>
              <a:t> </a:t>
            </a:r>
            <a:r>
              <a:rPr lang="de-DE" sz="2800" dirty="0" err="1" smtClean="0"/>
              <a:t>sobre</a:t>
            </a:r>
            <a:r>
              <a:rPr lang="de-DE" sz="2800" dirty="0" smtClean="0"/>
              <a:t> </a:t>
            </a:r>
            <a:r>
              <a:rPr lang="de-DE" sz="2800" dirty="0" err="1" smtClean="0"/>
              <a:t>todo</a:t>
            </a:r>
            <a:r>
              <a:rPr lang="de-DE" sz="2800" dirty="0" smtClean="0"/>
              <a:t> </a:t>
            </a:r>
            <a:r>
              <a:rPr lang="de-DE" sz="2800" dirty="0" err="1" smtClean="0"/>
              <a:t>nacional</a:t>
            </a:r>
            <a:r>
              <a:rPr lang="de-DE" sz="2800" dirty="0"/>
              <a:t>)</a:t>
            </a:r>
          </a:p>
        </p:txBody>
      </p:sp>
      <p:sp>
        <p:nvSpPr>
          <p:cNvPr id="6" name="Rechteck 5"/>
          <p:cNvSpPr/>
          <p:nvPr/>
        </p:nvSpPr>
        <p:spPr>
          <a:xfrm>
            <a:off x="677334" y="4090465"/>
            <a:ext cx="8596668" cy="1384995"/>
          </a:xfrm>
          <a:prstGeom prst="rect">
            <a:avLst/>
          </a:prstGeom>
        </p:spPr>
        <p:txBody>
          <a:bodyPr wrap="square">
            <a:spAutoFit/>
          </a:bodyPr>
          <a:lstStyle/>
          <a:p>
            <a:pPr algn="just"/>
            <a:r>
              <a:rPr lang="de-DE" sz="2800" dirty="0" smtClean="0"/>
              <a:t>- </a:t>
            </a:r>
            <a:r>
              <a:rPr lang="de-DE" sz="2800" dirty="0" err="1" smtClean="0"/>
              <a:t>Variación</a:t>
            </a:r>
            <a:r>
              <a:rPr lang="de-DE" sz="2800" dirty="0" smtClean="0"/>
              <a:t> (</a:t>
            </a:r>
            <a:r>
              <a:rPr lang="de-DE" sz="2800" dirty="0" err="1" smtClean="0"/>
              <a:t>además</a:t>
            </a:r>
            <a:r>
              <a:rPr lang="de-DE" sz="2800" dirty="0" smtClean="0"/>
              <a:t>: </a:t>
            </a:r>
            <a:r>
              <a:rPr lang="de-DE" sz="2800" dirty="0" err="1" smtClean="0"/>
              <a:t>formas</a:t>
            </a:r>
            <a:r>
              <a:rPr lang="de-DE" sz="2800" dirty="0" smtClean="0"/>
              <a:t> </a:t>
            </a:r>
            <a:r>
              <a:rPr lang="de-DE" sz="2800" dirty="0" err="1" smtClean="0"/>
              <a:t>que</a:t>
            </a:r>
            <a:r>
              <a:rPr lang="de-DE" sz="2800" dirty="0" smtClean="0"/>
              <a:t> </a:t>
            </a:r>
            <a:r>
              <a:rPr lang="de-DE" sz="2800" dirty="0" err="1" smtClean="0"/>
              <a:t>conviven</a:t>
            </a:r>
            <a:r>
              <a:rPr lang="de-DE" sz="2800" dirty="0" smtClean="0"/>
              <a:t> y </a:t>
            </a:r>
            <a:r>
              <a:rPr lang="de-DE" sz="2800" dirty="0" err="1" smtClean="0"/>
              <a:t>formas</a:t>
            </a:r>
            <a:r>
              <a:rPr lang="de-DE" sz="2800" dirty="0" smtClean="0"/>
              <a:t> </a:t>
            </a:r>
            <a:r>
              <a:rPr lang="de-DE" sz="2800" dirty="0" err="1" smtClean="0"/>
              <a:t>que</a:t>
            </a:r>
            <a:r>
              <a:rPr lang="de-DE" sz="2800" dirty="0" smtClean="0"/>
              <a:t> </a:t>
            </a:r>
            <a:r>
              <a:rPr lang="de-DE" sz="2800" dirty="0" err="1" smtClean="0"/>
              <a:t>compiten</a:t>
            </a:r>
            <a:r>
              <a:rPr lang="de-DE" sz="2800" dirty="0" smtClean="0"/>
              <a:t>)</a:t>
            </a:r>
          </a:p>
          <a:p>
            <a:pPr algn="just"/>
            <a:endParaRPr lang="de-DE" sz="2800" dirty="0">
              <a:sym typeface="Wingdings" panose="05000000000000000000" pitchFamily="2" charset="2"/>
            </a:endParaRPr>
          </a:p>
        </p:txBody>
      </p:sp>
    </p:spTree>
    <p:extLst>
      <p:ext uri="{BB962C8B-B14F-4D97-AF65-F5344CB8AC3E}">
        <p14:creationId xmlns:p14="http://schemas.microsoft.com/office/powerpoint/2010/main" val="254039589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599"/>
            <a:ext cx="8596668" cy="1125683"/>
          </a:xfrm>
        </p:spPr>
        <p:txBody>
          <a:bodyPr>
            <a:normAutofit fontScale="90000"/>
          </a:bodyPr>
          <a:lstStyle/>
          <a:p>
            <a:r>
              <a:rPr lang="es-ES" sz="4000" dirty="0">
                <a:solidFill>
                  <a:srgbClr val="0070C0"/>
                </a:solidFill>
                <a:latin typeface="Arial Narrow" panose="020B0606020202030204" pitchFamily="34" charset="0"/>
              </a:rPr>
              <a:t>El estudio renovado del léxico del largo XIX</a:t>
            </a:r>
            <a:r>
              <a:rPr lang="es-ES" sz="4000" dirty="0" smtClean="0">
                <a:solidFill>
                  <a:srgbClr val="0070C0"/>
                </a:solidFill>
                <a:latin typeface="Arial Narrow" panose="020B0606020202030204" pitchFamily="34" charset="0"/>
              </a:rPr>
              <a:t/>
            </a:r>
            <a:br>
              <a:rPr lang="es-ES" sz="4000" dirty="0" smtClean="0">
                <a:solidFill>
                  <a:srgbClr val="0070C0"/>
                </a:solidFill>
                <a:latin typeface="Arial Narrow" panose="020B0606020202030204" pitchFamily="34" charset="0"/>
              </a:rPr>
            </a:br>
            <a:endParaRPr lang="de-DE" dirty="0"/>
          </a:p>
        </p:txBody>
      </p:sp>
      <p:sp>
        <p:nvSpPr>
          <p:cNvPr id="3" name="Inhaltsplatzhalter 2"/>
          <p:cNvSpPr>
            <a:spLocks noGrp="1"/>
          </p:cNvSpPr>
          <p:nvPr>
            <p:ph idx="1"/>
          </p:nvPr>
        </p:nvSpPr>
        <p:spPr/>
        <p:txBody>
          <a:bodyPr>
            <a:normAutofit/>
          </a:bodyPr>
          <a:lstStyle/>
          <a:p>
            <a:pPr marL="0" indent="0">
              <a:buNone/>
            </a:pPr>
            <a:endParaRPr lang="es-ES" sz="2800" dirty="0" smtClean="0">
              <a:solidFill>
                <a:schemeClr val="tx1"/>
              </a:solidFill>
            </a:endParaRPr>
          </a:p>
          <a:p>
            <a:endParaRPr lang="es-ES" sz="2800" dirty="0">
              <a:solidFill>
                <a:schemeClr val="tx1"/>
              </a:solidFill>
            </a:endParaRPr>
          </a:p>
          <a:p>
            <a:pPr marL="0" indent="0">
              <a:buNone/>
            </a:pPr>
            <a:endParaRPr lang="de-DE" sz="2600" dirty="0" smtClean="0"/>
          </a:p>
        </p:txBody>
      </p:sp>
      <p:sp>
        <p:nvSpPr>
          <p:cNvPr id="5" name="Inhaltsplatzhalter 2"/>
          <p:cNvSpPr txBox="1">
            <a:spLocks/>
          </p:cNvSpPr>
          <p:nvPr/>
        </p:nvSpPr>
        <p:spPr>
          <a:xfrm>
            <a:off x="829734" y="1922318"/>
            <a:ext cx="8596668" cy="42714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de-DE" dirty="0" err="1" smtClean="0"/>
              <a:t>Estudio</a:t>
            </a:r>
            <a:r>
              <a:rPr lang="de-DE" dirty="0" smtClean="0"/>
              <a:t> de </a:t>
            </a:r>
            <a:r>
              <a:rPr lang="de-DE" dirty="0" err="1" smtClean="0"/>
              <a:t>caso</a:t>
            </a:r>
            <a:r>
              <a:rPr lang="de-DE" dirty="0" smtClean="0"/>
              <a:t> (</a:t>
            </a:r>
            <a:r>
              <a:rPr lang="de-DE" dirty="0" err="1" smtClean="0"/>
              <a:t>especificación</a:t>
            </a:r>
            <a:r>
              <a:rPr lang="de-DE" dirty="0" smtClean="0"/>
              <a:t> y </a:t>
            </a:r>
            <a:r>
              <a:rPr lang="de-DE" dirty="0" err="1" smtClean="0"/>
              <a:t>especialización</a:t>
            </a:r>
            <a:r>
              <a:rPr lang="de-DE" dirty="0" smtClean="0"/>
              <a:t>): </a:t>
            </a:r>
          </a:p>
          <a:p>
            <a:pPr marL="0" indent="0">
              <a:buFont typeface="Wingdings 3" charset="2"/>
              <a:buNone/>
            </a:pPr>
            <a:endParaRPr lang="de-DE" dirty="0" smtClean="0"/>
          </a:p>
        </p:txBody>
      </p:sp>
      <p:graphicFrame>
        <p:nvGraphicFramePr>
          <p:cNvPr id="6" name="Tabelle 5"/>
          <p:cNvGraphicFramePr>
            <a:graphicFrameLocks noGrp="1"/>
          </p:cNvGraphicFramePr>
          <p:nvPr>
            <p:extLst/>
          </p:nvPr>
        </p:nvGraphicFramePr>
        <p:xfrm>
          <a:off x="1459886" y="2482709"/>
          <a:ext cx="7031563" cy="732362"/>
        </p:xfrm>
        <a:graphic>
          <a:graphicData uri="http://schemas.openxmlformats.org/drawingml/2006/table">
            <a:tbl>
              <a:tblPr firstRow="1" firstCol="1" bandRow="1">
                <a:tableStyleId>{5C22544A-7EE6-4342-B048-85BDC9FD1C3A}</a:tableStyleId>
              </a:tblPr>
              <a:tblGrid>
                <a:gridCol w="1188610"/>
                <a:gridCol w="1191976"/>
                <a:gridCol w="4650977"/>
              </a:tblGrid>
              <a:tr h="343618">
                <a:tc>
                  <a:txBody>
                    <a:bodyPr/>
                    <a:lstStyle/>
                    <a:p>
                      <a:pPr>
                        <a:lnSpc>
                          <a:spcPct val="107000"/>
                        </a:lnSpc>
                        <a:spcAft>
                          <a:spcPts val="0"/>
                        </a:spcAft>
                      </a:pPr>
                      <a:r>
                        <a:rPr lang="es-ES_tradnl" sz="1100" dirty="0">
                          <a:effectLst/>
                        </a:rPr>
                        <a:t>País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a:effectLst/>
                        </a:rPr>
                        <a:t>Ciudad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a:effectLst/>
                        </a:rPr>
                        <a:t>Archivos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r h="388744">
                <a:tc>
                  <a:txBody>
                    <a:bodyPr/>
                    <a:lstStyle/>
                    <a:p>
                      <a:pPr>
                        <a:lnSpc>
                          <a:spcPct val="107000"/>
                        </a:lnSpc>
                        <a:spcAft>
                          <a:spcPts val="0"/>
                        </a:spcAft>
                      </a:pPr>
                      <a:r>
                        <a:rPr lang="es-ES_tradnl" sz="1100" dirty="0">
                          <a:effectLst/>
                        </a:rPr>
                        <a:t>Perú</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c>
                  <a:txBody>
                    <a:bodyPr/>
                    <a:lstStyle/>
                    <a:p>
                      <a:pPr>
                        <a:lnSpc>
                          <a:spcPct val="107000"/>
                        </a:lnSpc>
                        <a:spcAft>
                          <a:spcPts val="0"/>
                        </a:spcAft>
                      </a:pPr>
                      <a:r>
                        <a:rPr lang="es-ES_tradnl" sz="1100" dirty="0" smtClean="0">
                          <a:effectLst/>
                        </a:rPr>
                        <a:t>Cusco</a:t>
                      </a:r>
                      <a:endParaRPr lang="de-DE" sz="1100" dirty="0">
                        <a:effectLst/>
                      </a:endParaRPr>
                    </a:p>
                  </a:txBody>
                  <a:tcPr marL="66510" marR="66510" marT="0" marB="0"/>
                </a:tc>
                <a:tc>
                  <a:txBody>
                    <a:bodyPr/>
                    <a:lstStyle/>
                    <a:p>
                      <a:pPr>
                        <a:lnSpc>
                          <a:spcPct val="107000"/>
                        </a:lnSpc>
                        <a:spcAft>
                          <a:spcPts val="0"/>
                        </a:spcAft>
                      </a:pPr>
                      <a:r>
                        <a:rPr lang="es-ES_tradnl" sz="1100" dirty="0">
                          <a:effectLst/>
                        </a:rPr>
                        <a:t>Archivo </a:t>
                      </a:r>
                      <a:r>
                        <a:rPr lang="de-DE" sz="1100" dirty="0" smtClean="0">
                          <a:effectLst/>
                        </a:rPr>
                        <a:t>Regional del </a:t>
                      </a:r>
                      <a:r>
                        <a:rPr lang="de-DE" sz="1100" dirty="0" err="1" smtClean="0">
                          <a:effectLst/>
                        </a:rPr>
                        <a:t>Cusco</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10" marR="66510" marT="0" marB="0"/>
                </a:tc>
              </a:tr>
            </a:tbl>
          </a:graphicData>
        </a:graphic>
      </p:graphicFrame>
      <p:sp>
        <p:nvSpPr>
          <p:cNvPr id="4" name="Rechteck 3"/>
          <p:cNvSpPr/>
          <p:nvPr/>
        </p:nvSpPr>
        <p:spPr>
          <a:xfrm>
            <a:off x="829734" y="3731643"/>
            <a:ext cx="8355830" cy="369332"/>
          </a:xfrm>
          <a:prstGeom prst="rect">
            <a:avLst/>
          </a:prstGeom>
        </p:spPr>
        <p:txBody>
          <a:bodyPr wrap="square">
            <a:spAutoFit/>
          </a:bodyPr>
          <a:lstStyle/>
          <a:p>
            <a:r>
              <a:rPr lang="de-DE" dirty="0" err="1" smtClean="0"/>
              <a:t>Fondo</a:t>
            </a:r>
            <a:r>
              <a:rPr lang="de-DE" dirty="0" smtClean="0"/>
              <a:t> del </a:t>
            </a:r>
            <a:r>
              <a:rPr lang="de-DE" dirty="0" err="1" smtClean="0"/>
              <a:t>Colegio</a:t>
            </a:r>
            <a:r>
              <a:rPr lang="de-DE" dirty="0" smtClean="0"/>
              <a:t> </a:t>
            </a:r>
            <a:r>
              <a:rPr lang="de-DE" dirty="0"/>
              <a:t>de </a:t>
            </a:r>
            <a:r>
              <a:rPr lang="de-DE" dirty="0" err="1" smtClean="0"/>
              <a:t>Ciencias</a:t>
            </a:r>
            <a:r>
              <a:rPr lang="de-DE" dirty="0" smtClean="0"/>
              <a:t>: 63 </a:t>
            </a:r>
            <a:r>
              <a:rPr lang="de-DE" dirty="0" err="1" smtClean="0"/>
              <a:t>solicitudes</a:t>
            </a:r>
            <a:r>
              <a:rPr lang="de-DE" dirty="0" smtClean="0"/>
              <a:t> entre 1839-1864 </a:t>
            </a:r>
            <a:endParaRPr lang="de-DE" dirty="0"/>
          </a:p>
        </p:txBody>
      </p:sp>
    </p:spTree>
    <p:extLst>
      <p:ext uri="{BB962C8B-B14F-4D97-AF65-F5344CB8AC3E}">
        <p14:creationId xmlns:p14="http://schemas.microsoft.com/office/powerpoint/2010/main" val="146057308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8147" y="1912761"/>
            <a:ext cx="9629814" cy="2262781"/>
          </a:xfrm>
        </p:spPr>
        <p:txBody>
          <a:bodyPr>
            <a:normAutofit fontScale="90000"/>
          </a:bodyPr>
          <a:lstStyle/>
          <a:p>
            <a:pPr algn="ctr"/>
            <a:r>
              <a:rPr lang="es-ES" altLang="de-DE" sz="5000" b="1" dirty="0">
                <a:solidFill>
                  <a:schemeClr val="tx1"/>
                </a:solidFill>
                <a:latin typeface="Times New Roman" panose="02020603050405020304" pitchFamily="18" charset="0"/>
              </a:rPr>
              <a:t>Un corpus de documentos </a:t>
            </a:r>
            <a:r>
              <a:rPr lang="es-ES" altLang="de-DE" sz="5000" b="1" dirty="0" smtClean="0">
                <a:solidFill>
                  <a:schemeClr val="tx1"/>
                </a:solidFill>
                <a:latin typeface="Times New Roman" panose="02020603050405020304" pitchFamily="18" charset="0"/>
              </a:rPr>
              <a:t>del XIX </a:t>
            </a:r>
            <a:br>
              <a:rPr lang="es-ES" altLang="de-DE" sz="5000" b="1" dirty="0" smtClean="0">
                <a:solidFill>
                  <a:schemeClr val="tx1"/>
                </a:solidFill>
                <a:latin typeface="Times New Roman" panose="02020603050405020304" pitchFamily="18" charset="0"/>
              </a:rPr>
            </a:br>
            <a:r>
              <a:rPr lang="es-ES" altLang="de-DE" sz="5000" b="1" dirty="0" smtClean="0">
                <a:solidFill>
                  <a:schemeClr val="tx1"/>
                </a:solidFill>
                <a:latin typeface="Times New Roman" panose="02020603050405020304" pitchFamily="18" charset="0"/>
              </a:rPr>
              <a:t>para </a:t>
            </a:r>
            <a:r>
              <a:rPr lang="es-ES" altLang="de-DE" sz="5000" b="1" dirty="0">
                <a:solidFill>
                  <a:schemeClr val="tx1"/>
                </a:solidFill>
                <a:latin typeface="Times New Roman" panose="02020603050405020304" pitchFamily="18" charset="0"/>
              </a:rPr>
              <a:t>el estudio histórico </a:t>
            </a:r>
            <a:r>
              <a:rPr lang="es-ES" altLang="de-DE" sz="5000" b="1" dirty="0" smtClean="0">
                <a:solidFill>
                  <a:schemeClr val="tx1"/>
                </a:solidFill>
                <a:latin typeface="Times New Roman" panose="02020603050405020304" pitchFamily="18" charset="0"/>
              </a:rPr>
              <a:t/>
            </a:r>
            <a:br>
              <a:rPr lang="es-ES" altLang="de-DE" sz="5000" b="1" dirty="0" smtClean="0">
                <a:solidFill>
                  <a:schemeClr val="tx1"/>
                </a:solidFill>
                <a:latin typeface="Times New Roman" panose="02020603050405020304" pitchFamily="18" charset="0"/>
              </a:rPr>
            </a:br>
            <a:r>
              <a:rPr lang="es-ES" altLang="de-DE" sz="5000" b="1" dirty="0" smtClean="0">
                <a:solidFill>
                  <a:schemeClr val="tx1"/>
                </a:solidFill>
                <a:latin typeface="Times New Roman" panose="02020603050405020304" pitchFamily="18" charset="0"/>
              </a:rPr>
              <a:t>del </a:t>
            </a:r>
            <a:r>
              <a:rPr lang="es-ES" altLang="de-DE" sz="5000" b="1" dirty="0">
                <a:solidFill>
                  <a:schemeClr val="tx1"/>
                </a:solidFill>
                <a:latin typeface="Times New Roman" panose="02020603050405020304" pitchFamily="18" charset="0"/>
              </a:rPr>
              <a:t>léxico español de la región andina</a:t>
            </a:r>
            <a:endParaRPr lang="de-DE" sz="5000" dirty="0">
              <a:solidFill>
                <a:schemeClr val="tx1"/>
              </a:solidFill>
            </a:endParaRPr>
          </a:p>
        </p:txBody>
      </p:sp>
      <p:pic>
        <p:nvPicPr>
          <p:cNvPr id="3" name="Bild 9" descr="JGU-Logo_farbe.wmf"/>
          <p:cNvPicPr>
            <a:picLocks noChangeAspect="1"/>
          </p:cNvPicPr>
          <p:nvPr/>
        </p:nvPicPr>
        <p:blipFill rotWithShape="1">
          <a:blip r:embed="rId3"/>
          <a:srcRect l="11834" t="25338" r="12765" b="14613"/>
          <a:stretch/>
        </p:blipFill>
        <p:spPr>
          <a:xfrm>
            <a:off x="1108147" y="325885"/>
            <a:ext cx="2100706" cy="1165636"/>
          </a:xfrm>
          <a:prstGeom prst="rect">
            <a:avLst/>
          </a:prstGeom>
        </p:spPr>
      </p:pic>
      <p:pic>
        <p:nvPicPr>
          <p:cNvPr id="4" name="Grafik 3"/>
          <p:cNvPicPr>
            <a:picLocks noChangeAspect="1"/>
          </p:cNvPicPr>
          <p:nvPr/>
        </p:nvPicPr>
        <p:blipFill>
          <a:blip r:embed="rId4"/>
          <a:stretch>
            <a:fillRect/>
          </a:stretch>
        </p:blipFill>
        <p:spPr>
          <a:xfrm>
            <a:off x="9419443" y="375086"/>
            <a:ext cx="1140718" cy="1140718"/>
          </a:xfrm>
          <a:prstGeom prst="rect">
            <a:avLst/>
          </a:prstGeom>
        </p:spPr>
      </p:pic>
      <p:sp>
        <p:nvSpPr>
          <p:cNvPr id="7" name="Rechteck 6"/>
          <p:cNvSpPr/>
          <p:nvPr/>
        </p:nvSpPr>
        <p:spPr>
          <a:xfrm>
            <a:off x="5456349" y="4932853"/>
            <a:ext cx="5103812" cy="669925"/>
          </a:xfrm>
          <a:prstGeom prst="rect">
            <a:avLst/>
          </a:prstGeom>
        </p:spPr>
        <p:txBody>
          <a:bodyPr>
            <a:spAutoFit/>
          </a:bodyPr>
          <a:lstStyle/>
          <a:p>
            <a:pPr algn="r" fontAlgn="base">
              <a:spcBef>
                <a:spcPct val="0"/>
              </a:spcBef>
              <a:spcAft>
                <a:spcPct val="0"/>
              </a:spcAft>
              <a:defRPr/>
            </a:pPr>
            <a:r>
              <a:rPr kumimoji="1" lang="de-DE" sz="1875" dirty="0" smtClean="0">
                <a:latin typeface="Arial Narrow" panose="020B0606020202030204" pitchFamily="34" charset="0"/>
                <a:cs typeface="AngsanaUPC" panose="02020603050405020304" pitchFamily="18" charset="-34"/>
              </a:rPr>
              <a:t>José </a:t>
            </a:r>
            <a:r>
              <a:rPr kumimoji="1" lang="de-DE" sz="1875" dirty="0">
                <a:latin typeface="Arial Narrow" panose="020B0606020202030204" pitchFamily="34" charset="0"/>
                <a:cs typeface="AngsanaUPC" panose="02020603050405020304" pitchFamily="18" charset="-34"/>
              </a:rPr>
              <a:t>Carlos Huisa </a:t>
            </a:r>
            <a:r>
              <a:rPr kumimoji="1" lang="de-DE" sz="1875" dirty="0" err="1">
                <a:latin typeface="Arial Narrow" panose="020B0606020202030204" pitchFamily="34" charset="0"/>
                <a:cs typeface="AngsanaUPC" panose="02020603050405020304" pitchFamily="18" charset="-34"/>
              </a:rPr>
              <a:t>Téllez</a:t>
            </a:r>
            <a:endParaRPr kumimoji="1" lang="de-DE" sz="1875" dirty="0">
              <a:latin typeface="Arial Narrow" panose="020B0606020202030204" pitchFamily="34" charset="0"/>
              <a:cs typeface="AngsanaUPC" panose="02020603050405020304" pitchFamily="18" charset="-34"/>
            </a:endParaRPr>
          </a:p>
          <a:p>
            <a:pPr algn="r" fontAlgn="base">
              <a:spcBef>
                <a:spcPct val="0"/>
              </a:spcBef>
              <a:spcAft>
                <a:spcPct val="0"/>
              </a:spcAft>
              <a:defRPr/>
            </a:pPr>
            <a:r>
              <a:rPr kumimoji="1" lang="de-DE" sz="1875" dirty="0">
                <a:latin typeface="Arial Narrow" panose="020B0606020202030204" pitchFamily="34" charset="0"/>
                <a:cs typeface="AngsanaUPC" panose="02020603050405020304" pitchFamily="18" charset="-34"/>
              </a:rPr>
              <a:t>Johannes Gutenberg-Universität Mainz</a:t>
            </a:r>
          </a:p>
        </p:txBody>
      </p:sp>
      <p:sp>
        <p:nvSpPr>
          <p:cNvPr id="13" name="Foliennummernplatzhalter 12"/>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883568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err="1" smtClean="0">
                <a:solidFill>
                  <a:srgbClr val="0070C0"/>
                </a:solidFill>
                <a:latin typeface="Arial Narrow" panose="020B0606020202030204" pitchFamily="34" charset="0"/>
              </a:rPr>
              <a:t>Punto</a:t>
            </a:r>
            <a:r>
              <a:rPr lang="de-DE" dirty="0" smtClean="0">
                <a:solidFill>
                  <a:srgbClr val="0070C0"/>
                </a:solidFill>
                <a:latin typeface="Arial Narrow" panose="020B0606020202030204" pitchFamily="34" charset="0"/>
              </a:rPr>
              <a:t> de </a:t>
            </a:r>
            <a:r>
              <a:rPr lang="de-DE" dirty="0" err="1" smtClean="0">
                <a:solidFill>
                  <a:srgbClr val="0070C0"/>
                </a:solidFill>
                <a:latin typeface="Arial Narrow" panose="020B0606020202030204" pitchFamily="34" charset="0"/>
              </a:rPr>
              <a:t>partida</a:t>
            </a:r>
            <a:r>
              <a:rPr lang="de-DE" dirty="0" smtClean="0">
                <a:solidFill>
                  <a:srgbClr val="0070C0"/>
                </a:solidFill>
                <a:latin typeface="Arial Narrow" panose="020B0606020202030204" pitchFamily="34" charset="0"/>
              </a:rPr>
              <a:t>: la </a:t>
            </a:r>
            <a:r>
              <a:rPr lang="de-DE" dirty="0" err="1" smtClean="0">
                <a:solidFill>
                  <a:srgbClr val="0070C0"/>
                </a:solidFill>
                <a:latin typeface="Arial Narrow" panose="020B0606020202030204" pitchFamily="34" charset="0"/>
              </a:rPr>
              <a:t>importancia</a:t>
            </a:r>
            <a:r>
              <a:rPr lang="de-DE" dirty="0" smtClean="0">
                <a:solidFill>
                  <a:srgbClr val="0070C0"/>
                </a:solidFill>
                <a:latin typeface="Arial Narrow" panose="020B0606020202030204" pitchFamily="34" charset="0"/>
              </a:rPr>
              <a:t> del „largo XIX“</a:t>
            </a:r>
            <a:endParaRPr lang="de-DE" dirty="0">
              <a:solidFill>
                <a:srgbClr val="0070C0"/>
              </a:solidFill>
              <a:latin typeface="Arial Narrow" panose="020B0606020202030204" pitchFamily="34" charset="0"/>
            </a:endParaRPr>
          </a:p>
        </p:txBody>
      </p:sp>
      <p:sp>
        <p:nvSpPr>
          <p:cNvPr id="3" name="Inhaltsplatzhalter 2"/>
          <p:cNvSpPr>
            <a:spLocks noGrp="1"/>
          </p:cNvSpPr>
          <p:nvPr>
            <p:ph idx="1"/>
          </p:nvPr>
        </p:nvSpPr>
        <p:spPr>
          <a:xfrm>
            <a:off x="677334" y="1270000"/>
            <a:ext cx="8596668" cy="964045"/>
          </a:xfrm>
        </p:spPr>
        <p:txBody>
          <a:bodyPr>
            <a:normAutofit/>
          </a:bodyPr>
          <a:lstStyle/>
          <a:p>
            <a:pPr marL="0" indent="0" algn="just">
              <a:buNone/>
            </a:pPr>
            <a:r>
              <a:rPr lang="es-ES" sz="2800" dirty="0" smtClean="0"/>
              <a:t>- Procesos históricos (no solo independencia(s) sino también diversas reorganizaciones administrativas)</a:t>
            </a:r>
          </a:p>
          <a:p>
            <a:pPr marL="0" indent="0" algn="just">
              <a:buNone/>
            </a:pPr>
            <a:endParaRPr lang="de-DE" sz="3000" dirty="0" smtClean="0"/>
          </a:p>
          <a:p>
            <a:pPr marL="0" indent="0" algn="just">
              <a:buNone/>
            </a:pPr>
            <a:endParaRPr lang="de-DE" sz="3000" dirty="0" smtClean="0">
              <a:sym typeface="Wingdings" panose="05000000000000000000" pitchFamily="2" charset="2"/>
            </a:endParaRPr>
          </a:p>
        </p:txBody>
      </p:sp>
      <p:sp>
        <p:nvSpPr>
          <p:cNvPr id="4" name="Rechteck 3"/>
          <p:cNvSpPr/>
          <p:nvPr/>
        </p:nvSpPr>
        <p:spPr>
          <a:xfrm>
            <a:off x="677334" y="2469757"/>
            <a:ext cx="8596668" cy="1384995"/>
          </a:xfrm>
          <a:prstGeom prst="rect">
            <a:avLst/>
          </a:prstGeom>
        </p:spPr>
        <p:txBody>
          <a:bodyPr wrap="square">
            <a:spAutoFit/>
          </a:bodyPr>
          <a:lstStyle/>
          <a:p>
            <a:pPr algn="just"/>
            <a:r>
              <a:rPr lang="de-DE" sz="2800" dirty="0"/>
              <a:t>- </a:t>
            </a:r>
            <a:r>
              <a:rPr lang="de-DE" sz="2800" dirty="0" err="1"/>
              <a:t>Acentuación</a:t>
            </a:r>
            <a:r>
              <a:rPr lang="de-DE" sz="2800" dirty="0"/>
              <a:t> del </a:t>
            </a:r>
            <a:r>
              <a:rPr lang="de-DE" sz="2800" dirty="0" err="1"/>
              <a:t>pluricentrismo</a:t>
            </a:r>
            <a:endParaRPr lang="de-DE" sz="2800" dirty="0"/>
          </a:p>
          <a:p>
            <a:pPr algn="just"/>
            <a:r>
              <a:rPr lang="de-DE" sz="2800" dirty="0"/>
              <a:t>- </a:t>
            </a:r>
            <a:r>
              <a:rPr lang="de-DE" sz="2800" dirty="0" err="1"/>
              <a:t>Procesos</a:t>
            </a:r>
            <a:r>
              <a:rPr lang="de-DE" sz="2800" dirty="0"/>
              <a:t> de </a:t>
            </a:r>
            <a:r>
              <a:rPr lang="de-DE" sz="2800" dirty="0" err="1"/>
              <a:t>normalización</a:t>
            </a:r>
            <a:r>
              <a:rPr lang="de-DE" sz="2800" dirty="0"/>
              <a:t> (</a:t>
            </a:r>
            <a:r>
              <a:rPr lang="de-DE" sz="2800" dirty="0" smtClean="0"/>
              <a:t>regional (</a:t>
            </a:r>
            <a:r>
              <a:rPr lang="de-DE" sz="2800" dirty="0" err="1"/>
              <a:t>urbana</a:t>
            </a:r>
            <a:r>
              <a:rPr lang="de-DE" sz="2800" dirty="0" smtClean="0"/>
              <a:t>), </a:t>
            </a:r>
            <a:r>
              <a:rPr lang="de-DE" sz="2800" dirty="0" err="1" smtClean="0"/>
              <a:t>pero</a:t>
            </a:r>
            <a:r>
              <a:rPr lang="de-DE" sz="2800" dirty="0" smtClean="0"/>
              <a:t> </a:t>
            </a:r>
            <a:r>
              <a:rPr lang="de-DE" sz="2800" dirty="0" err="1" smtClean="0"/>
              <a:t>sobre</a:t>
            </a:r>
            <a:r>
              <a:rPr lang="de-DE" sz="2800" dirty="0" smtClean="0"/>
              <a:t> </a:t>
            </a:r>
            <a:r>
              <a:rPr lang="de-DE" sz="2800" dirty="0" err="1" smtClean="0"/>
              <a:t>todo</a:t>
            </a:r>
            <a:r>
              <a:rPr lang="de-DE" sz="2800" dirty="0" smtClean="0"/>
              <a:t> </a:t>
            </a:r>
            <a:r>
              <a:rPr lang="de-DE" sz="2800" dirty="0" err="1" smtClean="0"/>
              <a:t>nacional</a:t>
            </a:r>
            <a:r>
              <a:rPr lang="de-DE" sz="2800" dirty="0"/>
              <a:t>)</a:t>
            </a:r>
          </a:p>
        </p:txBody>
      </p:sp>
      <p:sp>
        <p:nvSpPr>
          <p:cNvPr id="6" name="Rechteck 5"/>
          <p:cNvSpPr/>
          <p:nvPr/>
        </p:nvSpPr>
        <p:spPr>
          <a:xfrm>
            <a:off x="677334" y="4090465"/>
            <a:ext cx="8596668" cy="2246769"/>
          </a:xfrm>
          <a:prstGeom prst="rect">
            <a:avLst/>
          </a:prstGeom>
        </p:spPr>
        <p:txBody>
          <a:bodyPr wrap="square">
            <a:spAutoFit/>
          </a:bodyPr>
          <a:lstStyle/>
          <a:p>
            <a:pPr algn="just"/>
            <a:r>
              <a:rPr lang="de-DE" sz="2800" dirty="0" smtClean="0"/>
              <a:t>- </a:t>
            </a:r>
            <a:r>
              <a:rPr lang="de-DE" sz="2800" dirty="0" err="1" smtClean="0"/>
              <a:t>Variación</a:t>
            </a:r>
            <a:r>
              <a:rPr lang="de-DE" sz="2800" dirty="0" smtClean="0"/>
              <a:t> (</a:t>
            </a:r>
            <a:r>
              <a:rPr lang="de-DE" sz="2800" dirty="0" err="1" smtClean="0"/>
              <a:t>además</a:t>
            </a:r>
            <a:r>
              <a:rPr lang="de-DE" sz="2800" dirty="0" smtClean="0"/>
              <a:t>: </a:t>
            </a:r>
            <a:r>
              <a:rPr lang="de-DE" sz="2800" dirty="0" err="1" smtClean="0"/>
              <a:t>formas</a:t>
            </a:r>
            <a:r>
              <a:rPr lang="de-DE" sz="2800" dirty="0" smtClean="0"/>
              <a:t> </a:t>
            </a:r>
            <a:r>
              <a:rPr lang="de-DE" sz="2800" dirty="0" err="1" smtClean="0"/>
              <a:t>que</a:t>
            </a:r>
            <a:r>
              <a:rPr lang="de-DE" sz="2800" dirty="0" smtClean="0"/>
              <a:t> </a:t>
            </a:r>
            <a:r>
              <a:rPr lang="de-DE" sz="2800" dirty="0" err="1" smtClean="0"/>
              <a:t>conviven</a:t>
            </a:r>
            <a:r>
              <a:rPr lang="de-DE" sz="2800" dirty="0" smtClean="0"/>
              <a:t> y </a:t>
            </a:r>
            <a:r>
              <a:rPr lang="de-DE" sz="2800" dirty="0" err="1" smtClean="0"/>
              <a:t>formas</a:t>
            </a:r>
            <a:r>
              <a:rPr lang="de-DE" sz="2800" dirty="0" smtClean="0"/>
              <a:t> </a:t>
            </a:r>
            <a:r>
              <a:rPr lang="de-DE" sz="2800" dirty="0" err="1" smtClean="0"/>
              <a:t>que</a:t>
            </a:r>
            <a:r>
              <a:rPr lang="de-DE" sz="2800" dirty="0" smtClean="0"/>
              <a:t> </a:t>
            </a:r>
            <a:r>
              <a:rPr lang="de-DE" sz="2800" dirty="0" err="1" smtClean="0"/>
              <a:t>compiten</a:t>
            </a:r>
            <a:r>
              <a:rPr lang="de-DE" sz="2800" dirty="0" smtClean="0"/>
              <a:t>)</a:t>
            </a:r>
          </a:p>
          <a:p>
            <a:pPr algn="just"/>
            <a:r>
              <a:rPr lang="de-DE" sz="2800" dirty="0" smtClean="0"/>
              <a:t>	</a:t>
            </a:r>
            <a:r>
              <a:rPr lang="de-DE" sz="2800" dirty="0" smtClean="0">
                <a:sym typeface="Wingdings" panose="05000000000000000000" pitchFamily="2" charset="2"/>
              </a:rPr>
              <a:t> </a:t>
            </a:r>
            <a:r>
              <a:rPr lang="de-DE" sz="2800" dirty="0" err="1" smtClean="0">
                <a:sym typeface="Wingdings" panose="05000000000000000000" pitchFamily="2" charset="2"/>
              </a:rPr>
              <a:t>c</a:t>
            </a:r>
            <a:r>
              <a:rPr lang="de-DE" sz="2800" dirty="0" err="1" smtClean="0"/>
              <a:t>onciencia</a:t>
            </a:r>
            <a:r>
              <a:rPr lang="de-DE" sz="2800" dirty="0" smtClean="0"/>
              <a:t> de la </a:t>
            </a:r>
            <a:r>
              <a:rPr lang="de-DE" sz="2800" dirty="0" err="1" smtClean="0"/>
              <a:t>variación</a:t>
            </a:r>
            <a:r>
              <a:rPr lang="de-DE" sz="2800" dirty="0" smtClean="0"/>
              <a:t> </a:t>
            </a:r>
            <a:r>
              <a:rPr lang="de-DE" sz="2800" dirty="0" smtClean="0">
                <a:sym typeface="Wingdings" panose="05000000000000000000" pitchFamily="2" charset="2"/>
              </a:rPr>
              <a:t> </a:t>
            </a:r>
            <a:r>
              <a:rPr lang="de-DE" sz="2800" dirty="0" err="1" smtClean="0">
                <a:sym typeface="Wingdings" panose="05000000000000000000" pitchFamily="2" charset="2"/>
              </a:rPr>
              <a:t>orígenes</a:t>
            </a:r>
            <a:r>
              <a:rPr lang="de-DE" sz="2800" dirty="0" smtClean="0">
                <a:sym typeface="Wingdings" panose="05000000000000000000" pitchFamily="2" charset="2"/>
              </a:rPr>
              <a:t> de la </a:t>
            </a:r>
            <a:r>
              <a:rPr lang="de-DE" sz="2800" dirty="0" err="1" smtClean="0">
                <a:sym typeface="Wingdings" panose="05000000000000000000" pitchFamily="2" charset="2"/>
              </a:rPr>
              <a:t>filología</a:t>
            </a:r>
            <a:r>
              <a:rPr lang="de-DE" sz="2800" dirty="0" smtClean="0">
                <a:sym typeface="Wingdings" panose="05000000000000000000" pitchFamily="2" charset="2"/>
              </a:rPr>
              <a:t> del </a:t>
            </a:r>
            <a:r>
              <a:rPr lang="de-DE" sz="2800" dirty="0" err="1" smtClean="0">
                <a:sym typeface="Wingdings" panose="05000000000000000000" pitchFamily="2" charset="2"/>
              </a:rPr>
              <a:t>español</a:t>
            </a:r>
            <a:r>
              <a:rPr lang="de-DE" sz="2800" dirty="0" smtClean="0">
                <a:sym typeface="Wingdings" panose="05000000000000000000" pitchFamily="2" charset="2"/>
              </a:rPr>
              <a:t> </a:t>
            </a:r>
            <a:r>
              <a:rPr lang="de-DE" sz="2800" dirty="0" err="1" smtClean="0">
                <a:sym typeface="Wingdings" panose="05000000000000000000" pitchFamily="2" charset="2"/>
              </a:rPr>
              <a:t>americano</a:t>
            </a:r>
            <a:r>
              <a:rPr lang="de-DE" sz="2800" dirty="0" smtClean="0">
                <a:sym typeface="Wingdings" panose="05000000000000000000" pitchFamily="2" charset="2"/>
              </a:rPr>
              <a:t> (</a:t>
            </a:r>
            <a:r>
              <a:rPr lang="de-DE" sz="2800" dirty="0" err="1" smtClean="0">
                <a:sym typeface="Wingdings" panose="05000000000000000000" pitchFamily="2" charset="2"/>
              </a:rPr>
              <a:t>léxico</a:t>
            </a:r>
            <a:r>
              <a:rPr lang="de-DE" sz="2800" dirty="0" smtClean="0">
                <a:sym typeface="Wingdings" panose="05000000000000000000" pitchFamily="2" charset="2"/>
              </a:rPr>
              <a:t>)</a:t>
            </a:r>
            <a:endParaRPr lang="de-DE" sz="2800" dirty="0" smtClean="0"/>
          </a:p>
          <a:p>
            <a:pPr algn="just"/>
            <a:endParaRPr lang="de-DE" sz="2800" dirty="0">
              <a:sym typeface="Wingdings" panose="05000000000000000000" pitchFamily="2" charset="2"/>
            </a:endParaRPr>
          </a:p>
        </p:txBody>
      </p:sp>
    </p:spTree>
    <p:extLst>
      <p:ext uri="{BB962C8B-B14F-4D97-AF65-F5344CB8AC3E}">
        <p14:creationId xmlns:p14="http://schemas.microsoft.com/office/powerpoint/2010/main" val="24451400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1782"/>
            <a:ext cx="8596668" cy="1320800"/>
          </a:xfrm>
        </p:spPr>
        <p:txBody>
          <a:bodyPr/>
          <a:lstStyle/>
          <a:p>
            <a:r>
              <a:rPr lang="de-DE" dirty="0" smtClean="0">
                <a:solidFill>
                  <a:srgbClr val="0070C0"/>
                </a:solidFill>
                <a:latin typeface="Arial Narrow" panose="020B0606020202030204" pitchFamily="34" charset="0"/>
              </a:rPr>
              <a:t>[</a:t>
            </a:r>
            <a:r>
              <a:rPr lang="de-DE" dirty="0" err="1" smtClean="0">
                <a:solidFill>
                  <a:srgbClr val="0070C0"/>
                </a:solidFill>
                <a:latin typeface="Arial Narrow" panose="020B0606020202030204" pitchFamily="34" charset="0"/>
              </a:rPr>
              <a:t>Apelación</a:t>
            </a:r>
            <a:r>
              <a:rPr lang="de-DE" dirty="0" smtClean="0">
                <a:solidFill>
                  <a:srgbClr val="0070C0"/>
                </a:solidFill>
                <a:latin typeface="Arial Narrow" panose="020B0606020202030204" pitchFamily="34" charset="0"/>
              </a:rPr>
              <a:t> a la </a:t>
            </a:r>
            <a:r>
              <a:rPr lang="de-DE" dirty="0" err="1" smtClean="0">
                <a:solidFill>
                  <a:srgbClr val="0070C0"/>
                </a:solidFill>
                <a:latin typeface="Arial Narrow" panose="020B0606020202030204" pitchFamily="34" charset="0"/>
              </a:rPr>
              <a:t>autoridad</a:t>
            </a:r>
            <a:r>
              <a:rPr lang="de-DE" dirty="0" smtClean="0">
                <a:solidFill>
                  <a:srgbClr val="0070C0"/>
                </a:solidFill>
                <a:latin typeface="Arial Narrow" panose="020B0606020202030204" pitchFamily="34" charset="0"/>
              </a:rPr>
              <a:t>]</a:t>
            </a:r>
            <a:endParaRPr lang="de-DE" dirty="0">
              <a:solidFill>
                <a:srgbClr val="0070C0"/>
              </a:solidFill>
              <a:latin typeface="Arial Narrow" panose="020B0606020202030204" pitchFamily="34" charset="0"/>
            </a:endParaRPr>
          </a:p>
        </p:txBody>
      </p:sp>
      <p:sp>
        <p:nvSpPr>
          <p:cNvPr id="7" name="Rechteck 6"/>
          <p:cNvSpPr/>
          <p:nvPr/>
        </p:nvSpPr>
        <p:spPr>
          <a:xfrm>
            <a:off x="677334" y="1509329"/>
            <a:ext cx="8726439" cy="2569934"/>
          </a:xfrm>
          <a:prstGeom prst="rect">
            <a:avLst/>
          </a:prstGeom>
        </p:spPr>
        <p:txBody>
          <a:bodyPr wrap="square">
            <a:spAutoFit/>
          </a:bodyPr>
          <a:lstStyle/>
          <a:p>
            <a:pPr algn="just"/>
            <a:r>
              <a:rPr lang="es-ES" sz="2500" dirty="0"/>
              <a:t>En general, también la investigación sistemática del léxico de los textos de diversa índole concepcional constituye un desiderátum, y una tarea urgente, de la lingüística variacional diacrónica y la historia de la </a:t>
            </a:r>
            <a:r>
              <a:rPr lang="es-ES" sz="2500" dirty="0" smtClean="0"/>
              <a:t>lengua.</a:t>
            </a:r>
          </a:p>
          <a:p>
            <a:pPr algn="r"/>
            <a:r>
              <a:rPr lang="es-ES" sz="2500" dirty="0" smtClean="0"/>
              <a:t> </a:t>
            </a:r>
            <a:r>
              <a:rPr lang="es-ES" dirty="0" smtClean="0"/>
              <a:t/>
            </a:r>
            <a:br>
              <a:rPr lang="es-ES" dirty="0" smtClean="0"/>
            </a:br>
            <a:r>
              <a:rPr lang="es-ES" dirty="0" smtClean="0"/>
              <a:t/>
            </a:r>
            <a:br>
              <a:rPr lang="es-ES" dirty="0" smtClean="0"/>
            </a:br>
            <a:r>
              <a:rPr lang="es-ES" dirty="0" smtClean="0"/>
              <a:t>Oesterreicher 2011: 37</a:t>
            </a:r>
            <a:endParaRPr lang="de-DE" dirty="0"/>
          </a:p>
        </p:txBody>
      </p:sp>
    </p:spTree>
    <p:extLst>
      <p:ext uri="{BB962C8B-B14F-4D97-AF65-F5344CB8AC3E}">
        <p14:creationId xmlns:p14="http://schemas.microsoft.com/office/powerpoint/2010/main" val="12308568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Autofit/>
          </a:bodyPr>
          <a:lstStyle/>
          <a:p>
            <a:pPr algn="r"/>
            <a:endParaRPr lang="de-DE" sz="3000" dirty="0"/>
          </a:p>
        </p:txBody>
      </p:sp>
      <p:sp>
        <p:nvSpPr>
          <p:cNvPr id="6" name="Untertitel 5"/>
          <p:cNvSpPr>
            <a:spLocks noGrp="1"/>
          </p:cNvSpPr>
          <p:nvPr>
            <p:ph type="subTitle" idx="1"/>
          </p:nvPr>
        </p:nvSpPr>
        <p:spPr/>
        <p:txBody>
          <a:bodyPr/>
          <a:lstStyle/>
          <a:p>
            <a:endParaRPr lang="de-DE"/>
          </a:p>
        </p:txBody>
      </p:sp>
      <p:sp>
        <p:nvSpPr>
          <p:cNvPr id="4" name="Foliennummernplatzhalt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208514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latin typeface="Arial Narrow" panose="020B0606020202030204" pitchFamily="34" charset="0"/>
              </a:rPr>
              <a:t>Primer </a:t>
            </a:r>
            <a:r>
              <a:rPr lang="de-DE" dirty="0" err="1" smtClean="0">
                <a:solidFill>
                  <a:srgbClr val="0070C0"/>
                </a:solidFill>
                <a:latin typeface="Arial Narrow" panose="020B0606020202030204" pitchFamily="34" charset="0"/>
              </a:rPr>
              <a:t>paso</a:t>
            </a:r>
            <a:r>
              <a:rPr lang="de-DE" dirty="0" smtClean="0">
                <a:solidFill>
                  <a:srgbClr val="0070C0"/>
                </a:solidFill>
                <a:latin typeface="Arial Narrow" panose="020B0606020202030204" pitchFamily="34" charset="0"/>
              </a:rPr>
              <a:t>:</a:t>
            </a:r>
            <a:endParaRPr lang="de-DE" dirty="0"/>
          </a:p>
        </p:txBody>
      </p:sp>
      <p:sp>
        <p:nvSpPr>
          <p:cNvPr id="4" name="Inhaltsplatzhalter 3"/>
          <p:cNvSpPr>
            <a:spLocks noGrp="1"/>
          </p:cNvSpPr>
          <p:nvPr>
            <p:ph idx="1"/>
          </p:nvPr>
        </p:nvSpPr>
        <p:spPr/>
        <p:txBody>
          <a:bodyPr/>
          <a:lstStyle/>
          <a:p>
            <a:endParaRPr lang="de-DE"/>
          </a:p>
        </p:txBody>
      </p:sp>
    </p:spTree>
    <p:extLst>
      <p:ext uri="{BB962C8B-B14F-4D97-AF65-F5344CB8AC3E}">
        <p14:creationId xmlns:p14="http://schemas.microsoft.com/office/powerpoint/2010/main" val="33877298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1431</Words>
  <Application>Microsoft Macintosh PowerPoint</Application>
  <PresentationFormat>Personalizzato</PresentationFormat>
  <Paragraphs>265</Paragraphs>
  <Slides>51</Slides>
  <Notes>2</Notes>
  <HiddenSlides>0</HiddenSlides>
  <MMClips>0</MMClips>
  <ScaleCrop>false</ScaleCrop>
  <HeadingPairs>
    <vt:vector size="4" baseType="variant">
      <vt:variant>
        <vt:lpstr>Tema</vt:lpstr>
      </vt:variant>
      <vt:variant>
        <vt:i4>1</vt:i4>
      </vt:variant>
      <vt:variant>
        <vt:lpstr>Titoli diapositive</vt:lpstr>
      </vt:variant>
      <vt:variant>
        <vt:i4>51</vt:i4>
      </vt:variant>
    </vt:vector>
  </HeadingPairs>
  <TitlesOfParts>
    <vt:vector size="52" baseType="lpstr">
      <vt:lpstr>Facette</vt:lpstr>
      <vt:lpstr>Un corpus de documentos del XIX  para el estudio histórico  del léxico español de la región andina</vt:lpstr>
      <vt:lpstr>Punto de partida: la importancia del „largo XIX“</vt:lpstr>
      <vt:lpstr>Punto de partida: la importancia del „largo XIX“</vt:lpstr>
      <vt:lpstr>Punto de partida: la importancia del „largo XIX“</vt:lpstr>
      <vt:lpstr>Punto de partida: la importancia del „largo XIX“</vt:lpstr>
      <vt:lpstr>Punto de partida: la importancia del „largo XIX“</vt:lpstr>
      <vt:lpstr>[Apelación a la autoridad]</vt:lpstr>
      <vt:lpstr>Presentazione di PowerPoint</vt:lpstr>
      <vt:lpstr>Primer paso:</vt:lpstr>
      <vt:lpstr>Primer paso: la evaluación de las fuentes</vt:lpstr>
      <vt:lpstr>Primer paso: la evaluación de las fuentes</vt:lpstr>
      <vt:lpstr>Primer paso: la evaluación de las fuentes</vt:lpstr>
      <vt:lpstr>Primer paso: la evaluación de las fuentes</vt:lpstr>
      <vt:lpstr>Aproximaciones historiográficas Un campo ejemplar: los „indigenismos“</vt:lpstr>
      <vt:lpstr>Aproximaciones historiográficas Un campo ejemplar: los „indigenismos“</vt:lpstr>
      <vt:lpstr>Primer paso: la evaluación de las fuentes</vt:lpstr>
      <vt:lpstr>Primer paso: la evaluación de las fuentes</vt:lpstr>
      <vt:lpstr>Segundo paso:</vt:lpstr>
      <vt:lpstr>Segundo paso: la evaluación del estudio</vt:lpstr>
      <vt:lpstr>Segundo paso: la evaluación del estudio</vt:lpstr>
      <vt:lpstr>Segundo paso: la evaluación del estudio</vt:lpstr>
      <vt:lpstr>Segundo paso: la evaluación del estudio</vt:lpstr>
      <vt:lpstr>Segundo paso: la evaluación del estudio</vt:lpstr>
      <vt:lpstr>Propuesta básica: </vt:lpstr>
      <vt:lpstr>Propuesta básica: la necesidad (y los límites) de un corpus</vt:lpstr>
      <vt:lpstr>El estudio renovado del léxico del largo XIX  </vt:lpstr>
      <vt:lpstr>El estudio renovado del léxico del largo XIX Objetivos </vt:lpstr>
      <vt:lpstr>El estudio renovado del léxico del largo XIX Objetivos </vt:lpstr>
      <vt:lpstr>El estudio renovado del léxico del largo XIX Objetivos </vt:lpstr>
      <vt:lpstr>El estudio renovado del léxico del largo XIX </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El proyecto</vt:lpstr>
      <vt:lpstr>El estudio renovado del léxico del largo XIX La evaluación del proyecto</vt:lpstr>
      <vt:lpstr>El estudio renovado del léxico del largo XIX La evaluación del proyecto</vt:lpstr>
      <vt:lpstr>El estudio renovado del léxico del largo XIX La evaluación del proyecto</vt:lpstr>
      <vt:lpstr>El estudio renovado del léxico del largo XIX La evaluación del proyecto</vt:lpstr>
      <vt:lpstr>El estudio renovado del léxico del largo XIX La evaluación del proyecto</vt:lpstr>
      <vt:lpstr>El estudio renovado del léxico del largo XIX La evaluación del proyecto</vt:lpstr>
      <vt:lpstr>El estudio renovado del léxico del largo XIX </vt:lpstr>
      <vt:lpstr>El estudio renovado del léxico del largo XIX </vt:lpstr>
      <vt:lpstr>El estudio renovado del léxico del largo XIX </vt:lpstr>
      <vt:lpstr>El estudio renovado del léxico del largo XIX </vt:lpstr>
      <vt:lpstr>El estudio renovado del léxico del largo XIX </vt:lpstr>
      <vt:lpstr>Un corpus de documentos del XIX  para el estudio histórico  del léxico español de la región andina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Aproximaciones al proceso de andinización del español de Lima a través de los tiempos</dc:title>
  <dc:creator>Huisa Téllez, Dr. José Carlos</dc:creator>
  <cp:lastModifiedBy>XXX XXXX</cp:lastModifiedBy>
  <cp:revision>47</cp:revision>
  <dcterms:created xsi:type="dcterms:W3CDTF">2015-06-01T10:17:02Z</dcterms:created>
  <dcterms:modified xsi:type="dcterms:W3CDTF">2016-09-11T17:45:26Z</dcterms:modified>
</cp:coreProperties>
</file>