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3" r:id="rId4"/>
    <p:sldId id="274" r:id="rId5"/>
    <p:sldId id="271" r:id="rId6"/>
    <p:sldId id="258" r:id="rId7"/>
    <p:sldId id="275" r:id="rId8"/>
    <p:sldId id="259" r:id="rId9"/>
    <p:sldId id="260" r:id="rId10"/>
    <p:sldId id="270" r:id="rId11"/>
    <p:sldId id="262" r:id="rId12"/>
    <p:sldId id="263" r:id="rId13"/>
    <p:sldId id="265" r:id="rId14"/>
    <p:sldId id="266" r:id="rId15"/>
    <p:sldId id="264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44" y="-9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1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6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75A0-5E65-424E-A9AA-4CCE06E38D6F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962512F-B938-4C58-ADAF-FBA443A5E4D3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4E26-0E9F-4BDF-A26A-CC6D1B37CD4D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9DB78-1C59-4494-BF5A-318B61402C65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8CBD-827A-4AE5-B834-CA6F9927ACF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F9A7E-226A-4733-A30A-9870CFC20F40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48DE5-439C-4C0F-8A9F-C89737FF8387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A7B23-41CC-488B-B804-BE3F6187BB0A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856F-5764-4885-B3EF-FE2F55E08F2B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94CDD9D-0D58-4596-903D-0E9042147072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D1D84-FF3B-4BB3-AFD9-0E35195CB714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34D50-2B23-4546-827B-B0C9FF7673D4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24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2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BC4D0-7AA1-4D56-BF59-E4D6B28BD8B4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CD4CBEE-55E3-4ABA-9068-7F08AC3F1459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0B31-6525-49B4-9991-678BC67D5557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C8357-B638-43E9-A645-0166A9DC85B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7B29A-EF46-472E-9117-1D7C1BFC3FB2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C8F212-0643-4AB0-AEF2-76C533A07FAD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0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E8A2674-3CC0-4889-ABEA-0320DD0E0719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F313-2DAB-4136-ACD3-CA5F6B60AB9F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2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1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C05C-D614-4B3A-B89F-E18D5B6292B3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27D54-17A4-408E-9C13-34A879F8287A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18E0755-0129-4556-8E2D-CCBB944E3D66}" type="datetimeFigureOut">
              <a:rPr lang="es-ES"/>
              <a:pPr>
                <a:defRPr/>
              </a:pPr>
              <a:t>13/10/16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A39826-3487-4F01-85B1-1E15C1AB1930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9783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Garamond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24E5B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825"/>
            <a:ext cx="6400800" cy="16557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Isabel Pujol </a:t>
            </a:r>
            <a:r>
              <a:rPr lang="es-E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Payet</a:t>
            </a:r>
            <a:r>
              <a:rPr lang="es-E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1400" dirty="0" err="1" smtClean="0">
                <a:latin typeface="Times New Roman" pitchFamily="18" charset="0"/>
                <a:cs typeface="Times New Roman" pitchFamily="18" charset="0"/>
              </a:rPr>
              <a:t>Universitat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 de Girona)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Assumpció</a:t>
            </a:r>
            <a:r>
              <a:rPr lang="es-E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Rost</a:t>
            </a:r>
            <a:r>
              <a:rPr lang="es-E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Bagudanch</a:t>
            </a:r>
            <a:r>
              <a:rPr lang="es-E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1400" dirty="0" err="1" smtClean="0">
                <a:latin typeface="Times New Roman" pitchFamily="18" charset="0"/>
                <a:cs typeface="Times New Roman" pitchFamily="18" charset="0"/>
              </a:rPr>
              <a:t>Universitat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 de les Illes Balears)</a:t>
            </a:r>
            <a:endParaRPr lang="es-E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3987" cy="33829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300"/>
              </a:spcAft>
              <a:defRPr/>
            </a:pPr>
            <a:r>
              <a:rPr lang="es-ES" sz="3600" b="1" cap="small" dirty="0" smtClean="0"/>
              <a:t/>
            </a:r>
            <a:br>
              <a:rPr lang="es-ES" sz="3600" b="1" cap="small" dirty="0" smtClean="0"/>
            </a:br>
            <a:r>
              <a:rPr lang="es-ES" sz="3600" b="1" cap="small" dirty="0" smtClean="0"/>
              <a:t/>
            </a:r>
            <a:br>
              <a:rPr lang="es-ES" sz="3600" b="1" cap="small" dirty="0" smtClean="0"/>
            </a:br>
            <a:r>
              <a:rPr lang="es-ES" sz="3600" b="1" cap="small" dirty="0" smtClean="0"/>
              <a:t/>
            </a:r>
            <a:br>
              <a:rPr lang="es-ES" sz="3600" b="1" cap="small" dirty="0" smtClean="0"/>
            </a:br>
            <a:r>
              <a:rPr lang="es-ES" sz="3600" b="1" cap="small" dirty="0" smtClean="0"/>
              <a:t/>
            </a:r>
            <a:br>
              <a:rPr lang="es-ES" sz="3600" b="1" cap="small" dirty="0" smtClean="0"/>
            </a:br>
            <a:r>
              <a:rPr lang="es-ES" sz="3600" b="1" cap="small" dirty="0" smtClean="0"/>
              <a:t/>
            </a:r>
            <a:br>
              <a:rPr lang="es-ES" sz="3600" b="1" cap="small" dirty="0" smtClean="0"/>
            </a:br>
            <a:r>
              <a:rPr lang="es-ES" sz="3600" b="1" cap="small" dirty="0" smtClean="0"/>
              <a:t/>
            </a:r>
            <a:br>
              <a:rPr lang="es-ES" sz="3600" b="1" cap="small" dirty="0" smtClean="0"/>
            </a:br>
            <a:r>
              <a:rPr lang="es-ES" sz="3600" b="1" cap="small" dirty="0" smtClean="0"/>
              <a:t/>
            </a:r>
            <a:br>
              <a:rPr lang="es-ES" sz="3600" b="1" cap="small" dirty="0" smtClean="0"/>
            </a:br>
            <a:r>
              <a:rPr lang="es-ES" sz="3600" b="1" cap="small" dirty="0" smtClean="0"/>
              <a:t/>
            </a:r>
            <a:br>
              <a:rPr lang="es-ES" sz="3600" b="1" cap="small" dirty="0" smtClean="0"/>
            </a:br>
            <a:r>
              <a:rPr lang="es-ES" sz="3300" b="1" dirty="0" smtClean="0">
                <a:solidFill>
                  <a:srgbClr val="C00000"/>
                </a:solidFill>
                <a:latin typeface="Arial Black" pitchFamily="34" charset="0"/>
              </a:rPr>
              <a:t>Verbos parasintéticos neológicos en el español del siglo XIX:</a:t>
            </a:r>
            <a:r>
              <a:rPr lang="es-ES" sz="2900" b="1" cap="small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2900" b="1" cap="small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s-ES" sz="2900" b="1" cap="small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s-ES" sz="2900" b="1" cap="small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s-ES" sz="3600" b="1" cap="small" dirty="0" smtClean="0"/>
              <a:t/>
            </a:r>
            <a:br>
              <a:rPr lang="es-ES" sz="3600" b="1" cap="small" dirty="0" smtClean="0"/>
            </a:br>
            <a:r>
              <a:rPr lang="es-ES" sz="3600" b="1" cap="small" dirty="0" smtClean="0"/>
              <a:t> </a:t>
            </a:r>
            <a:br>
              <a:rPr lang="es-ES" sz="3600" b="1" cap="small" dirty="0" smtClean="0"/>
            </a:br>
            <a:endParaRPr lang="es-ES" sz="3300" b="1" cap="small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539750" y="5805488"/>
            <a:ext cx="8135938" cy="52863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cap="none" dirty="0" smtClean="0">
                <a:latin typeface="Arial Black" pitchFamily="34" charset="0"/>
              </a:rPr>
              <a:t>El español del siglo XIX: herencia e innovación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cap="none" dirty="0" smtClean="0">
                <a:solidFill>
                  <a:srgbClr val="C00000"/>
                </a:solidFill>
              </a:rPr>
              <a:t>Pisa 2016</a:t>
            </a:r>
          </a:p>
          <a:p>
            <a:pPr fontAlgn="auto">
              <a:spcAft>
                <a:spcPts val="0"/>
              </a:spcAft>
              <a:defRPr/>
            </a:pPr>
            <a:endParaRPr lang="es-ES" cap="none" dirty="0"/>
          </a:p>
        </p:txBody>
      </p:sp>
      <p:sp>
        <p:nvSpPr>
          <p:cNvPr id="13317" name="6 CuadroTexto"/>
          <p:cNvSpPr txBox="1">
            <a:spLocks noChangeArrowheads="1"/>
          </p:cNvSpPr>
          <p:nvPr/>
        </p:nvSpPr>
        <p:spPr bwMode="auto">
          <a:xfrm>
            <a:off x="1116013" y="2708275"/>
            <a:ext cx="72723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2600">
                <a:solidFill>
                  <a:srgbClr val="C00000"/>
                </a:solidFill>
                <a:latin typeface="Arial Black" pitchFamily="34" charset="0"/>
              </a:rPr>
              <a:t>El </a:t>
            </a:r>
            <a:r>
              <a:rPr lang="ca-ES" sz="2600" i="1">
                <a:solidFill>
                  <a:srgbClr val="C00000"/>
                </a:solidFill>
                <a:latin typeface="Arial Black" pitchFamily="34" charset="0"/>
              </a:rPr>
              <a:t>Diccionario Nacional </a:t>
            </a:r>
            <a:r>
              <a:rPr lang="ca-ES" sz="2600">
                <a:solidFill>
                  <a:srgbClr val="C00000"/>
                </a:solidFill>
                <a:latin typeface="Arial Black" pitchFamily="34" charset="0"/>
              </a:rPr>
              <a:t>de Domínguez</a:t>
            </a:r>
            <a:endParaRPr lang="es-ES" sz="260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1023938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a-ES"/>
          </a:p>
        </p:txBody>
      </p:sp>
      <p:pic>
        <p:nvPicPr>
          <p:cNvPr id="21506" name="Picture 6" descr="Boza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076700"/>
            <a:ext cx="3048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2103438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a-ES"/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1958975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a-ES"/>
          </a:p>
        </p:txBody>
      </p:sp>
      <p:pic>
        <p:nvPicPr>
          <p:cNvPr id="21509" name="Picture 10" descr="Boz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508500"/>
            <a:ext cx="28082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11"/>
          <p:cNvSpPr txBox="1">
            <a:spLocks noChangeArrowheads="1"/>
          </p:cNvSpPr>
          <p:nvPr/>
        </p:nvSpPr>
        <p:spPr bwMode="auto">
          <a:xfrm>
            <a:off x="1187450" y="4005263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600" b="1">
                <a:latin typeface="Arial Unicode MS" pitchFamily="34" charset="-128"/>
              </a:rPr>
              <a:t>Boza</a:t>
            </a:r>
            <a:r>
              <a:rPr lang="ca-ES" sz="1600">
                <a:latin typeface="Arial Unicode MS" pitchFamily="34" charset="-128"/>
              </a:rPr>
              <a:t>, compuesta de cabo y cadena</a:t>
            </a:r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4572000" y="3213100"/>
            <a:ext cx="457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1600"/>
              <a:t>Se envuelve la amarra con la boza.</a:t>
            </a:r>
          </a:p>
          <a:p>
            <a:pPr algn="ctr"/>
            <a:r>
              <a:rPr lang="ca-ES" sz="1600"/>
              <a:t>Así la boza aguanta el esfuerzo de la amarra.</a:t>
            </a:r>
            <a:r>
              <a:rPr lang="ca-ES"/>
              <a:t> </a:t>
            </a:r>
          </a:p>
          <a:p>
            <a:pPr algn="ctr"/>
            <a:r>
              <a:rPr lang="ca-ES" sz="1400">
                <a:latin typeface="Garamond" pitchFamily="18" charset="0"/>
              </a:rPr>
              <a:t>http://mismarineros.blogspot.com.es</a:t>
            </a:r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879475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a-ES"/>
          </a:p>
        </p:txBody>
      </p:sp>
      <p:pic>
        <p:nvPicPr>
          <p:cNvPr id="21513" name="Picture 15" descr="manobra01_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765175"/>
            <a:ext cx="3810000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Text Box 17"/>
          <p:cNvSpPr txBox="1">
            <a:spLocks noChangeArrowheads="1"/>
          </p:cNvSpPr>
          <p:nvPr/>
        </p:nvSpPr>
        <p:spPr bwMode="auto">
          <a:xfrm>
            <a:off x="4284663" y="1341438"/>
            <a:ext cx="4464050" cy="103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600" b="1">
                <a:latin typeface="Arial Unicode MS" pitchFamily="34" charset="-128"/>
              </a:rPr>
              <a:t>Codera</a:t>
            </a:r>
            <a:r>
              <a:rPr lang="ca-ES" sz="1600">
                <a:latin typeface="Arial Unicode MS" pitchFamily="34" charset="-128"/>
              </a:rPr>
              <a:t>, cabo firme a proa y popa que sirve para amarrar el barco a una boya por el lado contrario al muelle donde está atracado</a:t>
            </a:r>
          </a:p>
          <a:p>
            <a:r>
              <a:rPr lang="ca-ES" sz="1400">
                <a:latin typeface="Garamond" pitchFamily="18" charset="0"/>
              </a:rPr>
              <a:t>http://guias.masmar.net</a:t>
            </a:r>
          </a:p>
        </p:txBody>
      </p:sp>
      <p:sp>
        <p:nvSpPr>
          <p:cNvPr id="21515" name="Text Box 18"/>
          <p:cNvSpPr txBox="1">
            <a:spLocks noChangeArrowheads="1"/>
          </p:cNvSpPr>
          <p:nvPr/>
        </p:nvSpPr>
        <p:spPr bwMode="auto">
          <a:xfrm>
            <a:off x="4335463" y="981075"/>
            <a:ext cx="131603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chemeClr val="accent1"/>
                </a:solidFill>
              </a:rPr>
              <a:t>acoderar</a:t>
            </a:r>
          </a:p>
        </p:txBody>
      </p:sp>
      <p:sp>
        <p:nvSpPr>
          <p:cNvPr id="21516" name="Text Box 19"/>
          <p:cNvSpPr txBox="1">
            <a:spLocks noChangeArrowheads="1"/>
          </p:cNvSpPr>
          <p:nvPr/>
        </p:nvSpPr>
        <p:spPr bwMode="auto">
          <a:xfrm>
            <a:off x="5219700" y="2852738"/>
            <a:ext cx="1081088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chemeClr val="accent1"/>
                </a:solidFill>
              </a:rPr>
              <a:t>abozar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978360"/>
                </a:solidFill>
              </a:rPr>
              <a:t>3. Parasintéticos en [en_ar]</a:t>
            </a:r>
          </a:p>
        </p:txBody>
      </p:sp>
      <p:sp>
        <p:nvSpPr>
          <p:cNvPr id="22530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500" dirty="0" smtClean="0"/>
              <a:t>32 formaciones que se pueden considerar neológicas: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5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sz="25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sz="25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sz="25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sz="25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sz="25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500" dirty="0" smtClean="0"/>
              <a:t>Influencia francesa (</a:t>
            </a:r>
            <a:r>
              <a:rPr lang="es-ES" sz="2500" dirty="0" err="1" smtClean="0"/>
              <a:t>Bescherelle</a:t>
            </a:r>
            <a:r>
              <a:rPr lang="es-ES" sz="2500" dirty="0" smtClean="0"/>
              <a:t> 1845)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500" dirty="0" smtClean="0"/>
              <a:t>Existencia de verbos </a:t>
            </a:r>
            <a:r>
              <a:rPr lang="es-ES" sz="2500" dirty="0" err="1" smtClean="0"/>
              <a:t>corradicales</a:t>
            </a:r>
            <a:r>
              <a:rPr lang="es-ES" sz="2500" dirty="0" smtClean="0"/>
              <a:t> en el grupo 1: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000" dirty="0" err="1" smtClean="0"/>
              <a:t>Encolchar</a:t>
            </a:r>
            <a:r>
              <a:rPr lang="es-ES" sz="2000" dirty="0" smtClean="0"/>
              <a:t>-acolchar-colchar-corchar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000" dirty="0" err="1" smtClean="0"/>
              <a:t>enmuescar</a:t>
            </a:r>
            <a:r>
              <a:rPr lang="es-ES" sz="2000" dirty="0" smtClean="0"/>
              <a:t>-muescar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000" dirty="0" err="1" smtClean="0"/>
              <a:t>Enseccionar</a:t>
            </a:r>
            <a:r>
              <a:rPr lang="es-ES" sz="2000" dirty="0" smtClean="0"/>
              <a:t>-seccionar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25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11188" y="2060575"/>
          <a:ext cx="8064896" cy="149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549"/>
                <a:gridCol w="612334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1) Verbos de trayectoria breve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1" u="sng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encintrar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encocinar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encolchar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encomicar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encruzar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enderrotar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endomingar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enflechar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enfrentar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engimelgar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engolillar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engolletar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enmuescar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enmurar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enregimentar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enseccionar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ensunchar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enterronar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enveredar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envigotar</a:t>
                      </a:r>
                      <a:endParaRPr kumimoji="0" lang="es-ES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</a:rPr>
                        <a:t>2) Verbos que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bg1"/>
                          </a:solidFill>
                        </a:rPr>
                        <a:t>perviven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i="1" u="sng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enceldar</a:t>
                      </a: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i="1" u="sng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encofrar</a:t>
                      </a: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encureñar</a:t>
                      </a:r>
                      <a:r>
                        <a:rPr kumimoji="0" lang="es-ES" sz="180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enlistonar</a:t>
                      </a: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enrolar</a:t>
                      </a:r>
                      <a:r>
                        <a:rPr kumimoji="0" lang="es-E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800" i="1" u="sng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entestar</a:t>
                      </a:r>
                      <a:endParaRPr lang="es-ES" sz="1800" u="sng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978360"/>
                </a:solidFill>
              </a:rPr>
              <a:t>3. Parasintéticos en [en_ar]</a:t>
            </a:r>
          </a:p>
        </p:txBody>
      </p:sp>
      <p:sp>
        <p:nvSpPr>
          <p:cNvPr id="23554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s-ES" sz="2400" smtClean="0"/>
              <a:t>Análisis morfológico: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4" y="2062436"/>
          <a:ext cx="7632848" cy="40589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16424"/>
                <a:gridCol w="381642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Verbos</a:t>
                      </a:r>
                      <a:r>
                        <a:rPr lang="es-ES" sz="1600" baseline="0" dirty="0" smtClean="0"/>
                        <a:t> grupo 1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Verbos grupo 2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Bases: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600" dirty="0" smtClean="0"/>
                        <a:t>Algunos casos con bases instrumento o propiedad</a:t>
                      </a:r>
                      <a:r>
                        <a:rPr lang="es-ES" sz="1600" baseline="0" dirty="0" smtClean="0"/>
                        <a:t> (verbos instrumentales o de propiedad)</a:t>
                      </a:r>
                      <a:endParaRPr lang="es-ES" sz="16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600" dirty="0" smtClean="0"/>
                        <a:t>Mayor parte de los casos: bases </a:t>
                      </a:r>
                      <a:r>
                        <a:rPr lang="es-ES" sz="1600" i="1" dirty="0" err="1" smtClean="0"/>
                        <a:t>locatum</a:t>
                      </a:r>
                      <a:r>
                        <a:rPr lang="es-ES" sz="1600" i="0" dirty="0" smtClean="0"/>
                        <a:t> y</a:t>
                      </a:r>
                      <a:r>
                        <a:rPr lang="es-ES" sz="1600" i="0" baseline="0" dirty="0" smtClean="0"/>
                        <a:t> localización (verbos </a:t>
                      </a:r>
                      <a:r>
                        <a:rPr lang="es-ES" sz="1600" i="1" baseline="0" dirty="0" err="1" smtClean="0"/>
                        <a:t>locatum</a:t>
                      </a:r>
                      <a:r>
                        <a:rPr lang="es-ES" sz="1600" i="0" baseline="0" dirty="0" smtClean="0"/>
                        <a:t> o locativos)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Bases: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600" dirty="0" smtClean="0"/>
                        <a:t>Algunos casos con bases instrumento, propiedad u</a:t>
                      </a:r>
                      <a:r>
                        <a:rPr lang="es-ES" sz="1600" baseline="0" dirty="0" smtClean="0"/>
                        <a:t> objeto localizado (Vs instrumentales, de propiedad o </a:t>
                      </a:r>
                      <a:r>
                        <a:rPr lang="es-ES" sz="1600" i="1" baseline="0" dirty="0" err="1" smtClean="0"/>
                        <a:t>locatum</a:t>
                      </a:r>
                      <a:r>
                        <a:rPr lang="es-ES" sz="1600" i="0" baseline="0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600" i="0" baseline="0" dirty="0" smtClean="0"/>
                        <a:t>Mayor parte de los casos: bases de localización (Vs locativos)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En general: verbos de cambio de estado/lugar.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En general: verbos de cambio de lugar.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Ejemplo: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kumimoji="0" lang="es-ES" sz="16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Encocinar</a:t>
                      </a:r>
                      <a:r>
                        <a:rPr kumimoji="0"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v. a. Fam. Poner á alguno en relación con los que </a:t>
                      </a:r>
                      <a:r>
                        <a:rPr kumimoji="0" lang="es-ES" sz="16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ándan</a:t>
                      </a:r>
                      <a:r>
                        <a:rPr kumimoji="0"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la cocina. Solo se usa en sentido burlesco.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kumimoji="0" lang="es-ES" sz="16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Envigotar</a:t>
                      </a:r>
                      <a:r>
                        <a:rPr kumimoji="0"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v. a. Mar. Poner </a:t>
                      </a:r>
                      <a:r>
                        <a:rPr kumimoji="0" lang="es-ES" sz="16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kumimoji="0"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sujetar los </a:t>
                      </a:r>
                      <a:r>
                        <a:rPr kumimoji="0" lang="es-ES" sz="16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vigotes</a:t>
                      </a:r>
                      <a:r>
                        <a:rPr kumimoji="0"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kumimoji="0" lang="es-ES" sz="16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estremo</a:t>
                      </a:r>
                      <a:r>
                        <a:rPr kumimoji="0"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los obenques.</a:t>
                      </a:r>
                      <a:endParaRPr lang="es-E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Ejemplo:</a:t>
                      </a:r>
                    </a:p>
                    <a:p>
                      <a:r>
                        <a:rPr kumimoji="0"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Encureñar. v. a. Poner, fijar </a:t>
                      </a:r>
                      <a:r>
                        <a:rPr kumimoji="0" lang="es-ES" sz="16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kumimoji="0"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colocar en la cureña alguna pieza de artillería.</a:t>
                      </a:r>
                    </a:p>
                    <a:p>
                      <a:endParaRPr kumimoji="0" lang="es-E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978360"/>
                </a:solidFill>
              </a:rPr>
              <a:t>4. Parasintéticos en [des_ar]</a:t>
            </a:r>
          </a:p>
        </p:txBody>
      </p:sp>
      <p:sp>
        <p:nvSpPr>
          <p:cNvPr id="24578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s-ES" sz="2400" smtClean="0"/>
              <a:t>13 formaciones que se pueden considerar neológicas:</a:t>
            </a:r>
          </a:p>
          <a:p>
            <a:pPr eaLnBrk="1" hangingPunct="1"/>
            <a:endParaRPr lang="es-ES" sz="2400" smtClean="0"/>
          </a:p>
          <a:p>
            <a:pPr eaLnBrk="1" hangingPunct="1"/>
            <a:endParaRPr lang="es-ES" sz="2400" smtClean="0"/>
          </a:p>
          <a:p>
            <a:pPr eaLnBrk="1" hangingPunct="1"/>
            <a:endParaRPr lang="es-ES" sz="2400" smtClean="0"/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6 de los verbos presentan coincidencias con Bescherelle (1845)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Existencia de formas corradicales:</a:t>
            </a:r>
          </a:p>
          <a:p>
            <a:pPr lvl="1" eaLnBrk="1" hangingPunct="1"/>
            <a:r>
              <a:rPr lang="es-ES" sz="1900" smtClean="0"/>
              <a:t>Grupo 1: descumbrar - desencumbrar</a:t>
            </a:r>
          </a:p>
          <a:p>
            <a:pPr lvl="1" eaLnBrk="1" hangingPunct="1"/>
            <a:r>
              <a:rPr lang="es-ES" sz="1900" smtClean="0"/>
              <a:t>Grupo 2: desescombrar - escombrar</a:t>
            </a:r>
          </a:p>
          <a:p>
            <a:pPr eaLnBrk="1" hangingPunct="1"/>
            <a:endParaRPr lang="es-ES" sz="2400" smtClean="0">
              <a:solidFill>
                <a:srgbClr val="FF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4213" y="2133600"/>
          <a:ext cx="806489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549"/>
                <a:gridCol w="612334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1. Verbos de trayectoria breve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1" u="sng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desbirolar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desbonetar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descordonar</a:t>
                      </a:r>
                      <a:r>
                        <a:rPr kumimoji="0" lang="es-E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800" b="0" i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descumbrar</a:t>
                      </a:r>
                      <a:r>
                        <a:rPr kumimoji="0" lang="es-ES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deshidrogenar</a:t>
                      </a:r>
                      <a:r>
                        <a:rPr kumimoji="0" lang="es-ES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deslengüetar, </a:t>
                      </a:r>
                      <a:r>
                        <a:rPr kumimoji="0" lang="es-ES" sz="1800" b="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desmonterar</a:t>
                      </a:r>
                      <a:r>
                        <a:rPr kumimoji="0" lang="es-ES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b="0" i="1" u="sng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desnichar</a:t>
                      </a:r>
                      <a:endParaRPr kumimoji="0" lang="es-ES" sz="1800" b="0" i="1" u="sng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2. Verbos con pervivencia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desescombrar</a:t>
                      </a:r>
                      <a:r>
                        <a:rPr lang="es-ES" i="1" dirty="0" smtClean="0"/>
                        <a:t>, </a:t>
                      </a:r>
                      <a:r>
                        <a:rPr lang="es-ES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desoxigenar</a:t>
                      </a:r>
                      <a:r>
                        <a:rPr lang="es-ES" i="1" dirty="0" smtClean="0"/>
                        <a:t>, </a:t>
                      </a:r>
                      <a:r>
                        <a:rPr lang="es-ES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despenolar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978360"/>
                </a:solidFill>
              </a:rPr>
              <a:t>4. Parasintéticos en [des_ar]</a:t>
            </a:r>
          </a:p>
        </p:txBody>
      </p:sp>
      <p:sp>
        <p:nvSpPr>
          <p:cNvPr id="25602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s-ES" sz="2400" smtClean="0"/>
              <a:t>Análisis morfológico:</a:t>
            </a:r>
            <a:r>
              <a:rPr lang="es-ES" smtClean="0"/>
              <a:t>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4" y="2276872"/>
          <a:ext cx="7632848" cy="366775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16424"/>
                <a:gridCol w="381642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Verbos</a:t>
                      </a:r>
                      <a:r>
                        <a:rPr lang="es-ES" sz="1800" baseline="0" dirty="0" smtClean="0"/>
                        <a:t> grupo 1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Verbos grupo 2</a:t>
                      </a:r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Bases: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800" dirty="0" smtClean="0"/>
                        <a:t>Todos con bases </a:t>
                      </a:r>
                      <a:r>
                        <a:rPr lang="es-ES" sz="1800" i="0" dirty="0" smtClean="0"/>
                        <a:t>de objeto localizado y</a:t>
                      </a:r>
                      <a:r>
                        <a:rPr lang="es-ES" sz="1800" i="0" baseline="0" dirty="0" smtClean="0"/>
                        <a:t> localización (verbos </a:t>
                      </a:r>
                      <a:r>
                        <a:rPr lang="es-ES" sz="1800" i="1" baseline="0" dirty="0" err="1" smtClean="0"/>
                        <a:t>locatum</a:t>
                      </a:r>
                      <a:r>
                        <a:rPr lang="es-ES" sz="1800" i="0" baseline="0" dirty="0" smtClean="0"/>
                        <a:t> o locativos)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Bases: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800" dirty="0" smtClean="0"/>
                        <a:t>Todos con bases de</a:t>
                      </a:r>
                      <a:r>
                        <a:rPr lang="es-ES" sz="1800" baseline="0" dirty="0" smtClean="0"/>
                        <a:t> objeto localizado (verbos </a:t>
                      </a:r>
                      <a:r>
                        <a:rPr lang="es-ES" sz="1800" i="1" baseline="0" dirty="0" err="1" smtClean="0"/>
                        <a:t>locatum</a:t>
                      </a:r>
                      <a:r>
                        <a:rPr lang="es-ES" sz="1800" i="0" baseline="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En general: verbos de cambio de estado.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Verbos de cambio de estado.</a:t>
                      </a:r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Ejemplos: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kumimoji="0" lang="es-ES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Desnichar</a:t>
                      </a: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v. a. Quitar, sacar </a:t>
                      </a:r>
                      <a:r>
                        <a:rPr kumimoji="0" lang="es-ES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estraer</a:t>
                      </a: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un nicho </a:t>
                      </a:r>
                      <a:r>
                        <a:rPr kumimoji="0" lang="es-ES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algun</a:t>
                      </a: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cuerpo, como de santo, de momia etc.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Deslengüetar. v. a. Quitar la lengüeta á un instrumento músico de los que la tienen.</a:t>
                      </a:r>
                      <a:endParaRPr lang="es-E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Ejemplo: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Desescombrar. v. a. Quitar los escombros.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Despenolar. v. a. Mar. Partir una verga por cerca del penol, á causa de </a:t>
                      </a:r>
                      <a:r>
                        <a:rPr kumimoji="0" lang="es-ES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algun</a:t>
                      </a: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descuido </a:t>
                      </a:r>
                      <a:r>
                        <a:rPr kumimoji="0" lang="es-ES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mala maniobra.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>
                <a:solidFill>
                  <a:srgbClr val="978360"/>
                </a:solidFill>
              </a:rPr>
              <a:t>5. </a:t>
            </a:r>
            <a:r>
              <a:rPr lang="es-ES" sz="2800" b="1" i="1" smtClean="0">
                <a:solidFill>
                  <a:schemeClr val="accent1"/>
                </a:solidFill>
              </a:rPr>
              <a:t>corchar</a:t>
            </a:r>
            <a:r>
              <a:rPr lang="es-ES" sz="2800" smtClean="0">
                <a:solidFill>
                  <a:srgbClr val="978360"/>
                </a:solidFill>
              </a:rPr>
              <a:t> ~ </a:t>
            </a:r>
            <a:r>
              <a:rPr lang="es-ES" sz="2800" b="1" i="1" smtClean="0">
                <a:solidFill>
                  <a:schemeClr val="accent1"/>
                </a:solidFill>
              </a:rPr>
              <a:t>colchar</a:t>
            </a:r>
            <a:r>
              <a:rPr lang="es-ES" sz="2800" smtClean="0">
                <a:solidFill>
                  <a:srgbClr val="978360"/>
                </a:solidFill>
              </a:rPr>
              <a:t> y sus derivados verbales</a:t>
            </a:r>
            <a:r>
              <a:rPr lang="es-ES" smtClean="0">
                <a:solidFill>
                  <a:srgbClr val="978360"/>
                </a:solidFill>
              </a:rPr>
              <a:t>  </a:t>
            </a:r>
          </a:p>
        </p:txBody>
      </p:sp>
      <p:sp>
        <p:nvSpPr>
          <p:cNvPr id="26626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a-ES" smtClean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23850" y="1589088"/>
            <a:ext cx="4968875" cy="6413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Corchar</a:t>
            </a:r>
            <a:r>
              <a:rPr lang="ca-ES">
                <a:latin typeface="Garamond" pitchFamily="18" charset="0"/>
              </a:rPr>
              <a:t>, v. a. ant. Torcer, entretejer ó entrelazar</a:t>
            </a:r>
          </a:p>
          <a:p>
            <a:r>
              <a:rPr lang="ca-ES">
                <a:latin typeface="Garamond" pitchFamily="18" charset="0"/>
              </a:rPr>
              <a:t>los ramales de cuerda ó jarcia (...). [1853, Domínguez]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07950" y="2276475"/>
            <a:ext cx="5400675" cy="6413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Colchar</a:t>
            </a:r>
            <a:r>
              <a:rPr lang="ca-ES">
                <a:latin typeface="Garamond" pitchFamily="18" charset="0"/>
              </a:rPr>
              <a:t>, V. ACOLCHAR. ║</a:t>
            </a:r>
            <a:r>
              <a:rPr lang="ca-ES" i="1">
                <a:latin typeface="Garamond" pitchFamily="18" charset="0"/>
              </a:rPr>
              <a:t>Mar</a:t>
            </a:r>
            <a:r>
              <a:rPr lang="ca-ES">
                <a:latin typeface="Garamond" pitchFamily="18" charset="0"/>
              </a:rPr>
              <a:t>. Unir los cordones de un cabo, torciéndolos unos con otros. [1853, Domínguez]</a:t>
            </a: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663575" y="3232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a-ES"/>
          </a:p>
        </p:txBody>
      </p:sp>
      <p:graphicFrame>
        <p:nvGraphicFramePr>
          <p:cNvPr id="23592" name="Group 40"/>
          <p:cNvGraphicFramePr>
            <a:graphicFrameLocks noGrp="1"/>
          </p:cNvGraphicFramePr>
          <p:nvPr/>
        </p:nvGraphicFramePr>
        <p:xfrm>
          <a:off x="323850" y="3357563"/>
          <a:ext cx="6264275" cy="1547367"/>
        </p:xfrm>
        <a:graphic>
          <a:graphicData uri="http://schemas.openxmlformats.org/drawingml/2006/table">
            <a:tbl>
              <a:tblPr/>
              <a:tblGrid>
                <a:gridCol w="3217863"/>
                <a:gridCol w="304641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colchar [1631]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corchar [c1754]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acolchar [1780, DRAE]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aramond" pitchFamily="18" charset="0"/>
                        </a:rPr>
                        <a:t>encolchar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[1853, Domínguez]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descolchar [1696]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aramond" pitchFamily="18" charset="0"/>
                        </a:rPr>
                        <a:t>descorchar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[1853, Domínguez]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a-E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1" name="Text Box 41"/>
          <p:cNvSpPr txBox="1">
            <a:spLocks noChangeArrowheads="1"/>
          </p:cNvSpPr>
          <p:nvPr/>
        </p:nvSpPr>
        <p:spPr bwMode="auto">
          <a:xfrm>
            <a:off x="395288" y="5300663"/>
            <a:ext cx="5157787" cy="3667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Encolchar</a:t>
            </a:r>
            <a:r>
              <a:rPr lang="ca-ES">
                <a:latin typeface="Garamond" pitchFamily="18" charset="0"/>
              </a:rPr>
              <a:t>, v. a. </a:t>
            </a:r>
            <a:r>
              <a:rPr lang="ca-ES" i="1">
                <a:latin typeface="Garamond" pitchFamily="18" charset="0"/>
              </a:rPr>
              <a:t>Mar</a:t>
            </a:r>
            <a:r>
              <a:rPr lang="ca-ES">
                <a:latin typeface="Garamond" pitchFamily="18" charset="0"/>
              </a:rPr>
              <a:t>. Forrar cabos. [1853, Domínguez]</a:t>
            </a:r>
          </a:p>
        </p:txBody>
      </p:sp>
      <p:sp>
        <p:nvSpPr>
          <p:cNvPr id="26642" name="Text Box 42"/>
          <p:cNvSpPr txBox="1">
            <a:spLocks noChangeArrowheads="1"/>
          </p:cNvSpPr>
          <p:nvPr/>
        </p:nvSpPr>
        <p:spPr bwMode="auto">
          <a:xfrm>
            <a:off x="107950" y="5805488"/>
            <a:ext cx="7704138" cy="3667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ENCOLCHAR</a:t>
            </a:r>
            <a:r>
              <a:rPr lang="ca-ES">
                <a:latin typeface="Garamond" pitchFamily="18" charset="0"/>
              </a:rPr>
              <a:t>. (de </a:t>
            </a:r>
            <a:r>
              <a:rPr lang="ca-ES" i="1">
                <a:latin typeface="Garamond" pitchFamily="18" charset="0"/>
              </a:rPr>
              <a:t>en</a:t>
            </a:r>
            <a:r>
              <a:rPr lang="ca-ES">
                <a:latin typeface="Garamond" pitchFamily="18" charset="0"/>
              </a:rPr>
              <a:t> y </a:t>
            </a:r>
            <a:r>
              <a:rPr lang="ca-ES" i="1">
                <a:latin typeface="Garamond" pitchFamily="18" charset="0"/>
              </a:rPr>
              <a:t>colcha</a:t>
            </a:r>
            <a:r>
              <a:rPr lang="ca-ES">
                <a:latin typeface="Garamond" pitchFamily="18" charset="0"/>
              </a:rPr>
              <a:t>). v. a. </a:t>
            </a:r>
            <a:r>
              <a:rPr lang="ca-ES" i="1">
                <a:latin typeface="Garamond" pitchFamily="18" charset="0"/>
              </a:rPr>
              <a:t>Mar</a:t>
            </a:r>
            <a:r>
              <a:rPr lang="ca-ES">
                <a:latin typeface="Garamond" pitchFamily="18" charset="0"/>
              </a:rPr>
              <a:t>. Forrar cabos. [1917, Alemany Bolufer] </a:t>
            </a:r>
          </a:p>
        </p:txBody>
      </p:sp>
      <p:sp>
        <p:nvSpPr>
          <p:cNvPr id="26643" name="Text Box 43"/>
          <p:cNvSpPr txBox="1">
            <a:spLocks noChangeArrowheads="1"/>
          </p:cNvSpPr>
          <p:nvPr/>
        </p:nvSpPr>
        <p:spPr bwMode="auto">
          <a:xfrm>
            <a:off x="7019925" y="2636838"/>
            <a:ext cx="1800225" cy="30241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600" b="1">
                <a:solidFill>
                  <a:schemeClr val="bg1"/>
                </a:solidFill>
                <a:latin typeface="Garamond" pitchFamily="18" charset="0"/>
              </a:rPr>
              <a:t>Origen de </a:t>
            </a:r>
            <a:r>
              <a:rPr lang="ca-ES" sz="1600" b="1" i="1">
                <a:solidFill>
                  <a:schemeClr val="bg1"/>
                </a:solidFill>
                <a:latin typeface="Garamond" pitchFamily="18" charset="0"/>
              </a:rPr>
              <a:t>corchar</a:t>
            </a:r>
          </a:p>
          <a:p>
            <a:pPr>
              <a:spcBef>
                <a:spcPct val="50000"/>
              </a:spcBef>
              <a:spcAft>
                <a:spcPct val="20000"/>
              </a:spcAft>
            </a:pPr>
            <a:r>
              <a:rPr lang="ca-ES" sz="1600">
                <a:solidFill>
                  <a:schemeClr val="bg1"/>
                </a:solidFill>
                <a:latin typeface="Garamond" pitchFamily="18" charset="0"/>
              </a:rPr>
              <a:t>● prob. del fr. antic. </a:t>
            </a:r>
            <a:r>
              <a:rPr lang="ca-ES" sz="1600" i="1">
                <a:solidFill>
                  <a:schemeClr val="bg1"/>
                </a:solidFill>
                <a:latin typeface="Garamond" pitchFamily="18" charset="0"/>
              </a:rPr>
              <a:t>crocher</a:t>
            </a:r>
            <a:r>
              <a:rPr lang="ca-ES" sz="1600">
                <a:solidFill>
                  <a:schemeClr val="bg1"/>
                </a:solidFill>
                <a:latin typeface="Garamond" pitchFamily="18" charset="0"/>
              </a:rPr>
              <a:t> ‘enganchar’ &lt; </a:t>
            </a:r>
            <a:r>
              <a:rPr lang="ca-ES" sz="1600" i="1">
                <a:solidFill>
                  <a:schemeClr val="bg1"/>
                </a:solidFill>
                <a:latin typeface="Garamond" pitchFamily="18" charset="0"/>
              </a:rPr>
              <a:t>croc</a:t>
            </a:r>
            <a:r>
              <a:rPr lang="ca-ES" sz="1600">
                <a:solidFill>
                  <a:schemeClr val="bg1"/>
                </a:solidFill>
                <a:latin typeface="Garamond" pitchFamily="18" charset="0"/>
              </a:rPr>
              <a:t> ‘gancho’.</a:t>
            </a:r>
          </a:p>
          <a:p>
            <a:pPr>
              <a:spcBef>
                <a:spcPct val="50000"/>
              </a:spcBef>
            </a:pPr>
            <a:r>
              <a:rPr lang="ca-ES" sz="1600">
                <a:solidFill>
                  <a:schemeClr val="bg1"/>
                </a:solidFill>
                <a:latin typeface="Garamond" pitchFamily="18" charset="0"/>
              </a:rPr>
              <a:t>● it. </a:t>
            </a:r>
            <a:r>
              <a:rPr lang="ca-ES" sz="1600" i="1">
                <a:solidFill>
                  <a:schemeClr val="bg1"/>
                </a:solidFill>
                <a:latin typeface="Garamond" pitchFamily="18" charset="0"/>
              </a:rPr>
              <a:t>accorciare</a:t>
            </a:r>
            <a:r>
              <a:rPr lang="ca-ES" sz="1600">
                <a:solidFill>
                  <a:schemeClr val="bg1"/>
                </a:solidFill>
                <a:latin typeface="Garamond" pitchFamily="18" charset="0"/>
              </a:rPr>
              <a:t> ‘acortar’ para cat. corxar </a:t>
            </a:r>
          </a:p>
          <a:p>
            <a:pPr>
              <a:spcBef>
                <a:spcPct val="50000"/>
              </a:spcBef>
            </a:pPr>
            <a:r>
              <a:rPr lang="ca-ES" sz="1600">
                <a:solidFill>
                  <a:schemeClr val="bg1"/>
                </a:solidFill>
                <a:latin typeface="Garamond" pitchFamily="18" charset="0"/>
              </a:rPr>
              <a:t>it. </a:t>
            </a:r>
            <a:r>
              <a:rPr lang="ca-ES" sz="1600" i="1">
                <a:solidFill>
                  <a:schemeClr val="bg1"/>
                </a:solidFill>
                <a:latin typeface="Garamond" pitchFamily="18" charset="0"/>
              </a:rPr>
              <a:t>acconciare</a:t>
            </a:r>
            <a:r>
              <a:rPr lang="ca-ES" sz="1600">
                <a:solidFill>
                  <a:schemeClr val="bg1"/>
                </a:solidFill>
                <a:latin typeface="Garamond" pitchFamily="18" charset="0"/>
              </a:rPr>
              <a:t> ‘arreglar’ para cat. conxar</a:t>
            </a:r>
            <a:r>
              <a:rPr lang="ca-ES">
                <a:solidFill>
                  <a:schemeClr val="bg1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26644" name="Text Box 21"/>
          <p:cNvSpPr txBox="1">
            <a:spLocks noChangeArrowheads="1"/>
          </p:cNvSpPr>
          <p:nvPr/>
        </p:nvSpPr>
        <p:spPr bwMode="auto">
          <a:xfrm>
            <a:off x="7432675" y="150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a-ES"/>
          </a:p>
        </p:txBody>
      </p:sp>
      <p:pic>
        <p:nvPicPr>
          <p:cNvPr id="26645" name="Imagen 15" descr="http://www.geocities.ws/apsucampamentos_2001/capacitacion/temasnivelagua/nudos/cuer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052513"/>
            <a:ext cx="2808288" cy="14398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978360"/>
                </a:solidFill>
              </a:rPr>
              <a:t>6. Conclusiones</a:t>
            </a:r>
          </a:p>
        </p:txBody>
      </p:sp>
      <p:sp>
        <p:nvSpPr>
          <p:cNvPr id="27650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spcAft>
                <a:spcPct val="40000"/>
              </a:spcAft>
            </a:pPr>
            <a:r>
              <a:rPr lang="ca-ES" sz="2000" b="1" smtClean="0"/>
              <a:t>El español del siglo XIX = etapa activa</a:t>
            </a:r>
          </a:p>
          <a:p>
            <a:pPr algn="ctr" eaLnBrk="1" hangingPunct="1">
              <a:spcAft>
                <a:spcPct val="40000"/>
              </a:spcAft>
            </a:pPr>
            <a:r>
              <a:rPr lang="ca-ES" sz="2000" b="1" smtClean="0"/>
              <a:t>Domínguez, </a:t>
            </a:r>
            <a:r>
              <a:rPr lang="ca-ES" sz="2000" b="1" smtClean="0">
                <a:solidFill>
                  <a:srgbClr val="0000FF"/>
                </a:solidFill>
              </a:rPr>
              <a:t>lexicógrafo</a:t>
            </a:r>
            <a:r>
              <a:rPr lang="ca-ES" sz="2000" b="1" smtClean="0"/>
              <a:t> = base de datos</a:t>
            </a:r>
          </a:p>
          <a:p>
            <a:pPr algn="ctr" eaLnBrk="1" hangingPunct="1"/>
            <a:r>
              <a:rPr lang="ca-ES" sz="2000" b="1" smtClean="0"/>
              <a:t>Análisis morfológico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a-ES" sz="2000" smtClean="0"/>
              <a:t>los patrones</a:t>
            </a:r>
          </a:p>
          <a:p>
            <a:pPr algn="ctr" eaLnBrk="1" hangingPunct="1">
              <a:spcAft>
                <a:spcPct val="40000"/>
              </a:spcAft>
              <a:buFont typeface="Wingdings 2" pitchFamily="18" charset="2"/>
              <a:buNone/>
            </a:pPr>
            <a:r>
              <a:rPr lang="ca-ES" sz="2000" smtClean="0"/>
              <a:t>formaciones genuinas vs. formaciones inducidas </a:t>
            </a:r>
          </a:p>
          <a:p>
            <a:pPr algn="ctr" eaLnBrk="1" hangingPunct="1"/>
            <a:r>
              <a:rPr lang="ca-ES" sz="2000" b="1" smtClean="0"/>
              <a:t>La parasíntesis: una puerta abierta al reanálisis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978360"/>
                </a:solidFill>
              </a:rPr>
              <a:t>Referencias bibliográficas</a:t>
            </a:r>
          </a:p>
        </p:txBody>
      </p:sp>
      <p:sp>
        <p:nvSpPr>
          <p:cNvPr id="28674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412875"/>
            <a:ext cx="8504238" cy="4686300"/>
          </a:xfrm>
        </p:spPr>
        <p:txBody>
          <a:bodyPr/>
          <a:lstStyle/>
          <a:p>
            <a:pPr eaLnBrk="1" hangingPunct="1"/>
            <a:r>
              <a:rPr lang="es-ES" sz="1800" smtClean="0"/>
              <a:t>Alcoba, S. (2007): “Autorización y uso del neologismo”. R. Sarmiento y F. Viches (coord.), </a:t>
            </a:r>
            <a:r>
              <a:rPr lang="es-ES" sz="1800" i="1" smtClean="0"/>
              <a:t>Neologismos y sociedad del conocimiento. Funciones de la lengua en la era de la globalización. </a:t>
            </a:r>
            <a:r>
              <a:rPr lang="es-ES" sz="1800" smtClean="0"/>
              <a:t>Barcelona: Ariel, 23-177</a:t>
            </a:r>
            <a:r>
              <a:rPr lang="es-ES" sz="1800" i="1" smtClean="0"/>
              <a:t>.</a:t>
            </a:r>
          </a:p>
          <a:p>
            <a:pPr eaLnBrk="1" hangingPunct="1"/>
            <a:r>
              <a:rPr lang="es-ES" sz="1800" smtClean="0"/>
              <a:t>Alvar Ezquerra, M. (2002): </a:t>
            </a:r>
            <a:r>
              <a:rPr lang="es-ES" sz="1800" i="1" smtClean="0"/>
              <a:t>De antiguos y nuevos diccionarios del español</a:t>
            </a:r>
            <a:r>
              <a:rPr lang="es-ES" sz="1800" smtClean="0"/>
              <a:t>. Madrid: Arco Libros.</a:t>
            </a:r>
          </a:p>
          <a:p>
            <a:pPr eaLnBrk="1" hangingPunct="1"/>
            <a:r>
              <a:rPr lang="es-ES" sz="1800" smtClean="0"/>
              <a:t>Azorín Fernández, D. (2000): </a:t>
            </a:r>
            <a:r>
              <a:rPr lang="es-ES" sz="1800" i="1" smtClean="0"/>
              <a:t>Los diccionarios del español en su perspectiva histórica</a:t>
            </a:r>
            <a:r>
              <a:rPr lang="es-ES" sz="1800" smtClean="0"/>
              <a:t>. Alicante: Publicaciones de la Universidad de Alicante.</a:t>
            </a:r>
          </a:p>
          <a:p>
            <a:pPr eaLnBrk="1" hangingPunct="1"/>
            <a:r>
              <a:rPr lang="es-ES" sz="1800" smtClean="0"/>
              <a:t>Azorín Fernández, D. (2007): “La incorporación de neologismos en los diccionarios del español del siglo XIX: Criterios y realizaciones”. M. Campos Souto, M. Muriano Rodríguez y J. I. Pérez Pascual (eds.): </a:t>
            </a:r>
            <a:r>
              <a:rPr lang="es-ES" sz="1800" i="1" smtClean="0"/>
              <a:t>El nuevo léxico</a:t>
            </a:r>
            <a:r>
              <a:rPr lang="es-ES" sz="1800" smtClean="0"/>
              <a:t>. A Coruña: Servizo de Publicacións Universidade da Coruña, 53-66.</a:t>
            </a:r>
          </a:p>
          <a:p>
            <a:pPr eaLnBrk="1" hangingPunct="1"/>
            <a:r>
              <a:rPr lang="es-ES" sz="1800" smtClean="0"/>
              <a:t>Cacho Casal, R. (2000): “El neologismo parasintético en Quevedo y Dante”, </a:t>
            </a:r>
            <a:r>
              <a:rPr lang="es-ES" sz="1800" i="1" smtClean="0"/>
              <a:t>La Perinola</a:t>
            </a:r>
            <a:r>
              <a:rPr lang="es-ES" sz="1800" smtClean="0"/>
              <a:t>, 4, 417-445.</a:t>
            </a:r>
          </a:p>
          <a:p>
            <a:pPr eaLnBrk="1" hangingPunct="1"/>
            <a:r>
              <a:rPr lang="es-ES" sz="1800" smtClean="0"/>
              <a:t>Gibert, E. e I. Pujol (2015): “Semantic approaches to the study of denominal parasynthetic verbs in Spanish”, </a:t>
            </a:r>
            <a:r>
              <a:rPr lang="es-ES" sz="1800" i="1" smtClean="0"/>
              <a:t>Morphology</a:t>
            </a:r>
            <a:r>
              <a:rPr lang="es-ES" sz="1800" smtClean="0"/>
              <a:t>, 25 (4), 439-472.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978360"/>
                </a:solidFill>
              </a:rPr>
              <a:t>Referencias bibliográficas</a:t>
            </a:r>
          </a:p>
        </p:txBody>
      </p:sp>
      <p:sp>
        <p:nvSpPr>
          <p:cNvPr id="29698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412875"/>
            <a:ext cx="8504238" cy="4686300"/>
          </a:xfrm>
        </p:spPr>
        <p:txBody>
          <a:bodyPr/>
          <a:lstStyle/>
          <a:p>
            <a:pPr eaLnBrk="1" hangingPunct="1"/>
            <a:r>
              <a:rPr lang="es-ES" sz="1800" smtClean="0"/>
              <a:t>Iglesia Martín, S. (2008): “El diccionario de R. J. Domínguez como ejemplo de la influencia de la lexicografía francesa en la lexicografía española del siglo XIX”. D. Azorín Fernández (dir.): </a:t>
            </a:r>
            <a:r>
              <a:rPr lang="es-ES" sz="1800" i="1" smtClean="0"/>
              <a:t>El diccionario como puente entre las lenguas y culturas del mundo. Actas del II Congreso Internacional de Lexicografía Hispánica</a:t>
            </a:r>
            <a:r>
              <a:rPr lang="es-ES" sz="1800" smtClean="0"/>
              <a:t>, Alicante: Universidad de Alicante, 121-127</a:t>
            </a:r>
            <a:r>
              <a:rPr lang="es-ES" sz="1800" i="1" smtClean="0"/>
              <a:t>.</a:t>
            </a:r>
            <a:endParaRPr lang="es-ES" sz="1800" smtClean="0"/>
          </a:p>
          <a:p>
            <a:pPr eaLnBrk="1" hangingPunct="1"/>
            <a:r>
              <a:rPr lang="es-ES" sz="1800" smtClean="0"/>
              <a:t>Lliteras, M. y A. Hernández (2008): “La neología en la gramática y el diccionario del siglo XIX”, </a:t>
            </a:r>
            <a:r>
              <a:rPr lang="es-ES" sz="1800" i="1" smtClean="0"/>
              <a:t>Quaderns de Filologia. Estudis lingüístics</a:t>
            </a:r>
            <a:r>
              <a:rPr lang="es-ES" sz="1800" smtClean="0"/>
              <a:t>, XIII, 231-250.</a:t>
            </a:r>
          </a:p>
          <a:p>
            <a:pPr eaLnBrk="1" hangingPunct="1"/>
            <a:r>
              <a:rPr lang="es-ES" sz="1800" smtClean="0"/>
              <a:t>Pujol, I. (2012): “Neología en el s. XV: a propósito de algunos verbos con prefijo </a:t>
            </a:r>
            <a:r>
              <a:rPr lang="es-ES" sz="1800" i="1" smtClean="0"/>
              <a:t>des</a:t>
            </a:r>
            <a:r>
              <a:rPr lang="es-ES" sz="1800" smtClean="0"/>
              <a:t>- en el </a:t>
            </a:r>
            <a:r>
              <a:rPr lang="es-ES" sz="1800" i="1" smtClean="0"/>
              <a:t>Vocabulario</a:t>
            </a:r>
            <a:r>
              <a:rPr lang="es-ES" sz="1800" smtClean="0"/>
              <a:t> de Nebrija”. A. Fábregas </a:t>
            </a:r>
            <a:r>
              <a:rPr lang="es-ES" sz="1800" i="1" smtClean="0"/>
              <a:t>et al</a:t>
            </a:r>
            <a:r>
              <a:rPr lang="es-ES" sz="1800" smtClean="0"/>
              <a:t>. (eds.): </a:t>
            </a:r>
            <a:r>
              <a:rPr lang="es-ES" sz="1800" i="1" smtClean="0"/>
              <a:t>Los límites de la morfología. Estudios ofrecidos a Soledad Varela Ortega</a:t>
            </a:r>
            <a:r>
              <a:rPr lang="es-ES" sz="1800" smtClean="0"/>
              <a:t>, Madrid: Universidad Autónoma de Madrid Ediciones, 353-368.</a:t>
            </a:r>
          </a:p>
          <a:p>
            <a:pPr eaLnBrk="1" hangingPunct="1"/>
            <a:r>
              <a:rPr lang="es-ES" sz="1800" smtClean="0"/>
              <a:t>Pujol, I. (2014): </a:t>
            </a:r>
            <a:r>
              <a:rPr lang="es-ES" sz="1800" i="1" smtClean="0"/>
              <a:t>“Abocar, embocar,</a:t>
            </a:r>
            <a:r>
              <a:rPr lang="es-ES" sz="1800" smtClean="0"/>
              <a:t> </a:t>
            </a:r>
            <a:r>
              <a:rPr lang="es-ES" sz="1800" i="1" smtClean="0"/>
              <a:t>desbocar</a:t>
            </a:r>
            <a:r>
              <a:rPr lang="es-ES" sz="1800" smtClean="0"/>
              <a:t>. polisemia regular en los verbos parasintéticos</a:t>
            </a:r>
            <a:r>
              <a:rPr lang="es-ES" sz="1800" i="1" smtClean="0"/>
              <a:t>”, Revista de Historia de la Lengua Española</a:t>
            </a:r>
            <a:r>
              <a:rPr lang="es-ES" sz="1800" smtClean="0"/>
              <a:t>, 9, 127-150.</a:t>
            </a:r>
            <a:endParaRPr lang="es-ES" sz="1800" i="1" smtClean="0"/>
          </a:p>
          <a:p>
            <a:pPr eaLnBrk="1" hangingPunct="1"/>
            <a:r>
              <a:rPr lang="es-ES" sz="1800" smtClean="0"/>
              <a:t>RAE (2009): </a:t>
            </a:r>
            <a:r>
              <a:rPr lang="es-ES" sz="1800" i="1" smtClean="0"/>
              <a:t>Nueva gramática de la lengua española</a:t>
            </a:r>
            <a:r>
              <a:rPr lang="es-ES" sz="1800" smtClean="0"/>
              <a:t>. Madrid: Espasa.</a:t>
            </a:r>
          </a:p>
          <a:p>
            <a:pPr eaLnBrk="1" hangingPunct="1"/>
            <a:r>
              <a:rPr lang="es-ES" sz="1800" smtClean="0">
                <a:cs typeface="Times New Roman" pitchFamily="18" charset="0"/>
              </a:rPr>
              <a:t>Šinková, M. (2013): “Las formaciones parasintéticas corradicales en el siglo XIX”, </a:t>
            </a:r>
            <a:r>
              <a:rPr lang="es-ES" sz="1800" i="1" smtClean="0">
                <a:cs typeface="Times New Roman" pitchFamily="18" charset="0"/>
              </a:rPr>
              <a:t>Études Romanes de Brno</a:t>
            </a:r>
            <a:r>
              <a:rPr lang="es-ES" sz="1800" smtClean="0">
                <a:cs typeface="Times New Roman" pitchFamily="18" charset="0"/>
              </a:rPr>
              <a:t>, 34 (2), 183-203.</a:t>
            </a:r>
          </a:p>
          <a:p>
            <a:pPr eaLnBrk="1" hangingPunct="1"/>
            <a:r>
              <a:rPr lang="es-ES" sz="1800" smtClean="0">
                <a:cs typeface="Times New Roman" pitchFamily="18" charset="0"/>
              </a:rPr>
              <a:t>Šinková, M. (2014): “Hacia las formaciones parasintéticas del español del siglo XVIII: el impacto francés”, </a:t>
            </a:r>
            <a:r>
              <a:rPr lang="es-ES" sz="1800" i="1" smtClean="0">
                <a:cs typeface="Times New Roman" pitchFamily="18" charset="0"/>
              </a:rPr>
              <a:t>Dieciocho</a:t>
            </a:r>
            <a:r>
              <a:rPr lang="es-ES" sz="1800" smtClean="0">
                <a:cs typeface="Times New Roman" pitchFamily="18" charset="0"/>
              </a:rPr>
              <a:t>, 37 (1), 139-154. </a:t>
            </a:r>
            <a:endParaRPr lang="es-ES" sz="1800" smtClean="0"/>
          </a:p>
          <a:p>
            <a:pPr eaLnBrk="1" hangingPunct="1"/>
            <a:endParaRPr lang="es-ES" sz="15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a-ES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a-ES" smtClean="0"/>
          </a:p>
          <a:p>
            <a:pPr>
              <a:buFont typeface="Wingdings 2" pitchFamily="18" charset="2"/>
              <a:buNone/>
            </a:pPr>
            <a:endParaRPr lang="ca-ES" smtClean="0"/>
          </a:p>
          <a:p>
            <a:pPr>
              <a:buFont typeface="Wingdings 2" pitchFamily="18" charset="2"/>
              <a:buNone/>
            </a:pPr>
            <a:endParaRPr lang="ca-ES" smtClean="0"/>
          </a:p>
          <a:p>
            <a:pPr>
              <a:buFont typeface="Wingdings 2" pitchFamily="18" charset="2"/>
              <a:buNone/>
            </a:pPr>
            <a:endParaRPr lang="ca-ES" sz="2000" smtClean="0"/>
          </a:p>
          <a:p>
            <a:pPr>
              <a:buFont typeface="Wingdings 2" pitchFamily="18" charset="2"/>
              <a:buNone/>
            </a:pPr>
            <a:endParaRPr lang="ca-ES" sz="2000" smtClean="0"/>
          </a:p>
          <a:p>
            <a:pPr>
              <a:buFont typeface="Wingdings 2" pitchFamily="18" charset="2"/>
              <a:buNone/>
            </a:pPr>
            <a:r>
              <a:rPr lang="ca-ES" sz="2000" smtClean="0"/>
              <a:t>    Esta investigación, presentada en el Congreso Internacional “El español del siglo XIX: herencia en innovación”, en la Universidad de Pisa, el 15 de septiembre de 20016, se ha desarrollado en el marco del proyecto FFI2014-56968-C4-4-P (Variación en la interfaz morfología-sintaxis), financiado por el Ministerio de Economía y competitividad, así como también en el programa de </a:t>
            </a:r>
            <a:r>
              <a:rPr lang="ca-ES" sz="2000" i="1" smtClean="0"/>
              <a:t>Suport als Grups de Recerca</a:t>
            </a:r>
            <a:r>
              <a:rPr lang="ca-ES" sz="2000" smtClean="0"/>
              <a:t> (2014 SGR 1013) financiado por la Generalitat de Catalunya.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a-ES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ca-ES" smtClean="0"/>
          </a:p>
        </p:txBody>
      </p:sp>
      <p:pic>
        <p:nvPicPr>
          <p:cNvPr id="14339" name="Picture 5" descr="Resultat d'imatges de foco imágen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08050"/>
            <a:ext cx="4392612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932363" y="1628775"/>
            <a:ext cx="3960812" cy="3587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a-ES" sz="2400">
              <a:cs typeface="Arial" charset="0"/>
            </a:endParaRPr>
          </a:p>
          <a:p>
            <a:pPr algn="ctr"/>
            <a:r>
              <a:rPr lang="ca-ES" sz="2400">
                <a:cs typeface="Arial" charset="0"/>
              </a:rPr>
              <a:t>● </a:t>
            </a:r>
            <a:r>
              <a:rPr lang="ca-ES" sz="2400" b="1"/>
              <a:t>Formación de palabras</a:t>
            </a:r>
          </a:p>
          <a:p>
            <a:pPr algn="ctr"/>
            <a:r>
              <a:rPr lang="ca-ES" sz="2400"/>
              <a:t>(Verbos parasintéticos)</a:t>
            </a:r>
          </a:p>
          <a:p>
            <a:endParaRPr lang="ca-ES"/>
          </a:p>
          <a:p>
            <a:pPr algn="ctr"/>
            <a:r>
              <a:rPr lang="ca-ES" sz="2400">
                <a:cs typeface="Arial" charset="0"/>
              </a:rPr>
              <a:t>● </a:t>
            </a:r>
            <a:r>
              <a:rPr lang="ca-ES" sz="2400" b="1">
                <a:solidFill>
                  <a:schemeClr val="accent1"/>
                </a:solidFill>
              </a:rPr>
              <a:t>S. XIX</a:t>
            </a:r>
          </a:p>
          <a:p>
            <a:endParaRPr lang="ca-ES"/>
          </a:p>
          <a:p>
            <a:pPr algn="ctr"/>
            <a:r>
              <a:rPr lang="ca-ES" sz="2400">
                <a:cs typeface="Arial" charset="0"/>
              </a:rPr>
              <a:t>● </a:t>
            </a:r>
            <a:r>
              <a:rPr lang="ca-ES" sz="2400" b="1">
                <a:cs typeface="Arial" charset="0"/>
              </a:rPr>
              <a:t>J. R. </a:t>
            </a:r>
            <a:r>
              <a:rPr lang="ca-ES" sz="2400" b="1"/>
              <a:t>Domínguez</a:t>
            </a:r>
            <a:r>
              <a:rPr lang="ca-ES" sz="2400"/>
              <a:t> </a:t>
            </a:r>
          </a:p>
          <a:p>
            <a:pPr algn="ctr"/>
            <a:r>
              <a:rPr lang="ca-ES" sz="2400"/>
              <a:t>(1846-47 / 1853)</a:t>
            </a:r>
          </a:p>
          <a:p>
            <a:pPr algn="ctr"/>
            <a:r>
              <a:rPr lang="ca-ES" sz="2400" i="1"/>
              <a:t>Diccionario Nacional</a:t>
            </a:r>
          </a:p>
          <a:p>
            <a:endParaRPr lang="ca-ES" sz="2400"/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5076825" y="5445125"/>
            <a:ext cx="362267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b="1">
                <a:solidFill>
                  <a:schemeClr val="accent1"/>
                </a:solidFill>
              </a:rPr>
              <a:t>Corpus textuales: </a:t>
            </a:r>
          </a:p>
          <a:p>
            <a:pPr algn="ctr"/>
            <a:r>
              <a:rPr lang="ca-ES" b="1">
                <a:solidFill>
                  <a:schemeClr val="accent1"/>
                </a:solidFill>
              </a:rPr>
              <a:t>CORDE, CDH, CREA</a:t>
            </a: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5795963" y="260350"/>
            <a:ext cx="24479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300">
                <a:solidFill>
                  <a:srgbClr val="978360"/>
                </a:solidFill>
                <a:latin typeface="Garamond" pitchFamily="18" charset="0"/>
              </a:rPr>
              <a:t>1. Objetivos</a:t>
            </a:r>
            <a:endParaRPr lang="ca-ES" sz="3300">
              <a:solidFill>
                <a:srgbClr val="9783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Resultat d'imatges de trayectoria imágen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908050"/>
            <a:ext cx="633571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2800" smtClean="0"/>
              <a:t>1. </a:t>
            </a:r>
            <a:r>
              <a:rPr lang="es-ES" sz="2800" b="1" smtClean="0"/>
              <a:t>Neología</a:t>
            </a:r>
            <a:r>
              <a:rPr lang="es-ES" sz="2800" smtClean="0"/>
              <a:t> de los verbos parasintéticos: </a:t>
            </a:r>
            <a:r>
              <a:rPr lang="es-ES" sz="2800" b="1" smtClean="0"/>
              <a:t>origen</a:t>
            </a:r>
            <a:endParaRPr lang="ca-ES" sz="2800" b="1" smtClean="0"/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879475" y="2297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a-ES"/>
          </a:p>
        </p:txBody>
      </p:sp>
      <p:graphicFrame>
        <p:nvGraphicFramePr>
          <p:cNvPr id="15389" name="Group 29"/>
          <p:cNvGraphicFramePr>
            <a:graphicFrameLocks noGrp="1"/>
          </p:cNvGraphicFramePr>
          <p:nvPr>
            <p:ph idx="4294967295"/>
          </p:nvPr>
        </p:nvGraphicFramePr>
        <p:xfrm>
          <a:off x="3419475" y="1916113"/>
          <a:ext cx="5545138" cy="4417950"/>
        </p:xfrm>
        <a:graphic>
          <a:graphicData uri="http://schemas.openxmlformats.org/drawingml/2006/table">
            <a:tbl>
              <a:tblPr/>
              <a:tblGrid>
                <a:gridCol w="2305050"/>
                <a:gridCol w="3240088"/>
              </a:tblGrid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</a:rPr>
                        <a:t>Semántica de la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</a:rPr>
                        <a:t>base verbal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</a:rPr>
                        <a:t>Verbos de cambio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</a:rPr>
                        <a:t>(transitivos)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aramond" pitchFamily="18" charset="0"/>
                        </a:rPr>
                        <a:t>&lt;PROPIEDAD&gt;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afilar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[s. XIII]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enroscar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[s. XV]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desasnar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[s. XV]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aramond" pitchFamily="18" charset="0"/>
                        </a:rPr>
                        <a:t>&lt;OBJETO LOCALIZADO&gt;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ensillar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[s. XII]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descabezar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[s. XII]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aramond" pitchFamily="18" charset="0"/>
                        </a:rPr>
                        <a:t>&lt;LOCACIÓN&gt;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aventar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‘echar al viento’ [s. XIII]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encarcelar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[s. XIII]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desviar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[s. XIII]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aramond" pitchFamily="18" charset="0"/>
                        </a:rPr>
                        <a:t>&lt;INSTRUMENTO&gt;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acuchillar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[s. XIII]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Text Box 91"/>
          <p:cNvSpPr txBox="1">
            <a:spLocks noChangeArrowheads="1"/>
          </p:cNvSpPr>
          <p:nvPr/>
        </p:nvSpPr>
        <p:spPr bwMode="auto">
          <a:xfrm>
            <a:off x="827088" y="2565400"/>
            <a:ext cx="936625" cy="14652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>
                <a:latin typeface="Garamond" pitchFamily="18" charset="0"/>
              </a:rPr>
              <a:t>ad-duco</a:t>
            </a:r>
          </a:p>
          <a:p>
            <a:r>
              <a:rPr lang="ca-ES">
                <a:latin typeface="Garamond" pitchFamily="18" charset="0"/>
              </a:rPr>
              <a:t>in-duco</a:t>
            </a:r>
          </a:p>
          <a:p>
            <a:r>
              <a:rPr lang="ca-ES">
                <a:latin typeface="Garamond" pitchFamily="18" charset="0"/>
              </a:rPr>
              <a:t>de-duco</a:t>
            </a:r>
          </a:p>
          <a:p>
            <a:r>
              <a:rPr lang="ca-ES">
                <a:latin typeface="Garamond" pitchFamily="18" charset="0"/>
              </a:rPr>
              <a:t>di-duco</a:t>
            </a:r>
          </a:p>
          <a:p>
            <a:r>
              <a:rPr lang="ca-ES">
                <a:latin typeface="Garamond" pitchFamily="18" charset="0"/>
              </a:rPr>
              <a:t>e-duco</a:t>
            </a:r>
          </a:p>
        </p:txBody>
      </p:sp>
      <p:sp>
        <p:nvSpPr>
          <p:cNvPr id="16408" name="Text Box 92"/>
          <p:cNvSpPr txBox="1">
            <a:spLocks noChangeArrowheads="1"/>
          </p:cNvSpPr>
          <p:nvPr/>
        </p:nvSpPr>
        <p:spPr bwMode="auto">
          <a:xfrm>
            <a:off x="179388" y="1628775"/>
            <a:ext cx="2952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>
                <a:cs typeface="Arial" charset="0"/>
              </a:rPr>
              <a:t>● </a:t>
            </a:r>
            <a:r>
              <a:rPr lang="ca-ES"/>
              <a:t>Latín arcaico – clásico</a:t>
            </a:r>
          </a:p>
          <a:p>
            <a:pPr algn="ctr"/>
            <a:r>
              <a:rPr lang="ca-ES">
                <a:latin typeface="Garamond" pitchFamily="18" charset="0"/>
              </a:rPr>
              <a:t>(s.III a. C. – s. II d. C.)</a:t>
            </a:r>
          </a:p>
          <a:p>
            <a:pPr algn="ctr"/>
            <a:r>
              <a:rPr lang="ca-ES">
                <a:latin typeface="Garamond" pitchFamily="18" charset="0"/>
              </a:rPr>
              <a:t>El preverbo impone su EA</a:t>
            </a:r>
          </a:p>
        </p:txBody>
      </p:sp>
      <p:sp>
        <p:nvSpPr>
          <p:cNvPr id="16409" name="Text Box 94"/>
          <p:cNvSpPr txBox="1">
            <a:spLocks noChangeArrowheads="1"/>
          </p:cNvSpPr>
          <p:nvPr/>
        </p:nvSpPr>
        <p:spPr bwMode="auto">
          <a:xfrm>
            <a:off x="179388" y="4313238"/>
            <a:ext cx="32400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>
                <a:cs typeface="Arial" charset="0"/>
              </a:rPr>
              <a:t>   ● Latín tardío</a:t>
            </a:r>
          </a:p>
          <a:p>
            <a:pPr algn="ctr"/>
            <a:r>
              <a:rPr lang="ca-ES" b="1">
                <a:solidFill>
                  <a:srgbClr val="0000FF"/>
                </a:solidFill>
                <a:latin typeface="Garamond" pitchFamily="18" charset="0"/>
                <a:cs typeface="Arial" charset="0"/>
              </a:rPr>
              <a:t>Neoformaciones denominales</a:t>
            </a:r>
          </a:p>
          <a:p>
            <a:pPr algn="ctr"/>
            <a:r>
              <a:rPr lang="ca-ES">
                <a:solidFill>
                  <a:srgbClr val="0000FF"/>
                </a:solidFill>
                <a:latin typeface="Garamond" pitchFamily="18" charset="0"/>
                <a:cs typeface="Arial" charset="0"/>
              </a:rPr>
              <a:t>Textos literarios y textos técnicos</a:t>
            </a:r>
          </a:p>
        </p:txBody>
      </p:sp>
      <p:sp>
        <p:nvSpPr>
          <p:cNvPr id="16410" name="Text Box 95"/>
          <p:cNvSpPr txBox="1">
            <a:spLocks noChangeArrowheads="1"/>
          </p:cNvSpPr>
          <p:nvPr/>
        </p:nvSpPr>
        <p:spPr bwMode="auto">
          <a:xfrm>
            <a:off x="5200650" y="1431925"/>
            <a:ext cx="2443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>
                <a:cs typeface="Arial" charset="0"/>
              </a:rPr>
              <a:t>● Castellano medieval</a:t>
            </a:r>
          </a:p>
        </p:txBody>
      </p:sp>
      <p:sp>
        <p:nvSpPr>
          <p:cNvPr id="16411" name="Text Box 97"/>
          <p:cNvSpPr txBox="1">
            <a:spLocks noChangeArrowheads="1"/>
          </p:cNvSpPr>
          <p:nvPr/>
        </p:nvSpPr>
        <p:spPr bwMode="auto">
          <a:xfrm>
            <a:off x="611188" y="5300663"/>
            <a:ext cx="2160587" cy="146526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>
                <a:latin typeface="Garamond" pitchFamily="18" charset="0"/>
              </a:rPr>
              <a:t>appectoro &lt; pectus</a:t>
            </a:r>
          </a:p>
          <a:p>
            <a:r>
              <a:rPr lang="ca-ES">
                <a:latin typeface="Garamond" pitchFamily="18" charset="0"/>
              </a:rPr>
              <a:t>egrano &lt; granum</a:t>
            </a:r>
          </a:p>
          <a:p>
            <a:r>
              <a:rPr lang="ca-ES">
                <a:latin typeface="Garamond" pitchFamily="18" charset="0"/>
              </a:rPr>
              <a:t>excapillo &lt; capillus</a:t>
            </a:r>
          </a:p>
          <a:p>
            <a:r>
              <a:rPr lang="ca-ES">
                <a:latin typeface="Garamond" pitchFamily="18" charset="0"/>
              </a:rPr>
              <a:t>adsello &lt; sella</a:t>
            </a:r>
          </a:p>
          <a:p>
            <a:r>
              <a:rPr lang="ca-ES">
                <a:latin typeface="Garamond" pitchFamily="18" charset="0"/>
              </a:rPr>
              <a:t>exfolio &lt; folium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>
                <a:solidFill>
                  <a:srgbClr val="978360"/>
                </a:solidFill>
              </a:rPr>
              <a:t>1. </a:t>
            </a:r>
            <a:r>
              <a:rPr lang="es-ES" sz="2800" b="1" smtClean="0">
                <a:solidFill>
                  <a:srgbClr val="978360"/>
                </a:solidFill>
              </a:rPr>
              <a:t>Neología</a:t>
            </a:r>
            <a:r>
              <a:rPr lang="es-ES" sz="2800" smtClean="0">
                <a:solidFill>
                  <a:srgbClr val="978360"/>
                </a:solidFill>
              </a:rPr>
              <a:t> de los verbos parasintéticos: </a:t>
            </a:r>
            <a:r>
              <a:rPr lang="es-ES" sz="2800" b="1" smtClean="0">
                <a:solidFill>
                  <a:srgbClr val="978360"/>
                </a:solidFill>
              </a:rPr>
              <a:t>evolución</a:t>
            </a:r>
            <a:r>
              <a:rPr lang="es-ES" sz="3700" smtClean="0">
                <a:solidFill>
                  <a:srgbClr val="978360"/>
                </a:solidFill>
              </a:rPr>
              <a:t> </a:t>
            </a:r>
            <a:endParaRPr lang="es-ES" sz="3700" smtClean="0">
              <a:solidFill>
                <a:srgbClr val="FF0000"/>
              </a:solidFill>
            </a:endParaRPr>
          </a:p>
        </p:txBody>
      </p:sp>
      <p:sp>
        <p:nvSpPr>
          <p:cNvPr id="17410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a-ES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979613" y="4868863"/>
            <a:ext cx="67691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>
                <a:latin typeface="Garamond" pitchFamily="18" charset="0"/>
                <a:cs typeface="Arial" charset="0"/>
              </a:rPr>
              <a:t>● </a:t>
            </a:r>
            <a:r>
              <a:rPr lang="ca-ES">
                <a:solidFill>
                  <a:srgbClr val="0000FF"/>
                </a:solidFill>
                <a:latin typeface="Garamond" pitchFamily="18" charset="0"/>
                <a:cs typeface="Arial" charset="0"/>
              </a:rPr>
              <a:t>Šinková (2014) y (2013).</a:t>
            </a:r>
            <a:r>
              <a:rPr lang="ca-ES">
                <a:latin typeface="Garamond" pitchFamily="18" charset="0"/>
                <a:cs typeface="Arial" charset="0"/>
              </a:rPr>
              <a:t> Influjo de las lenguas emparentadas: el </a:t>
            </a:r>
            <a:r>
              <a:rPr lang="ca-ES" b="1">
                <a:solidFill>
                  <a:schemeClr val="accent1"/>
                </a:solidFill>
                <a:latin typeface="Garamond" pitchFamily="18" charset="0"/>
                <a:cs typeface="Arial" charset="0"/>
              </a:rPr>
              <a:t>francés</a:t>
            </a:r>
          </a:p>
          <a:p>
            <a:r>
              <a:rPr lang="ca-ES">
                <a:latin typeface="Garamond" pitchFamily="18" charset="0"/>
                <a:cs typeface="Arial" charset="0"/>
              </a:rPr>
              <a:t>	</a:t>
            </a:r>
            <a:r>
              <a:rPr lang="ca-ES" b="1">
                <a:solidFill>
                  <a:schemeClr val="accent1"/>
                </a:solidFill>
                <a:latin typeface="Garamond" pitchFamily="18" charset="0"/>
                <a:cs typeface="Arial" charset="0"/>
              </a:rPr>
              <a:t>pero</a:t>
            </a:r>
            <a:r>
              <a:rPr lang="ca-ES">
                <a:latin typeface="Garamond" pitchFamily="18" charset="0"/>
                <a:cs typeface="Arial" charset="0"/>
              </a:rPr>
              <a:t>:	fr. </a:t>
            </a:r>
            <a:r>
              <a:rPr lang="ca-ES" i="1">
                <a:latin typeface="Garamond" pitchFamily="18" charset="0"/>
                <a:cs typeface="Arial" charset="0"/>
              </a:rPr>
              <a:t>brillanter</a:t>
            </a:r>
            <a:r>
              <a:rPr lang="ca-ES">
                <a:latin typeface="Garamond" pitchFamily="18" charset="0"/>
                <a:cs typeface="Arial" charset="0"/>
              </a:rPr>
              <a:t> </a:t>
            </a:r>
            <a:r>
              <a:rPr lang="ca-ES">
                <a:latin typeface="Times New Roman" pitchFamily="18" charset="0"/>
                <a:cs typeface="Arial" charset="0"/>
              </a:rPr>
              <a:t>→ </a:t>
            </a:r>
            <a:r>
              <a:rPr lang="ca-ES">
                <a:latin typeface="Garamond" pitchFamily="18" charset="0"/>
                <a:cs typeface="Arial" charset="0"/>
              </a:rPr>
              <a:t>esp. </a:t>
            </a:r>
            <a:r>
              <a:rPr lang="ca-ES" b="1" i="1">
                <a:solidFill>
                  <a:schemeClr val="accent1"/>
                </a:solidFill>
                <a:latin typeface="Garamond" pitchFamily="18" charset="0"/>
                <a:cs typeface="Arial" charset="0"/>
              </a:rPr>
              <a:t>a</a:t>
            </a:r>
            <a:r>
              <a:rPr lang="ca-ES" b="1" i="1">
                <a:latin typeface="Garamond" pitchFamily="18" charset="0"/>
                <a:cs typeface="Arial" charset="0"/>
              </a:rPr>
              <a:t>brillantar</a:t>
            </a:r>
          </a:p>
          <a:p>
            <a:r>
              <a:rPr lang="ca-ES">
                <a:latin typeface="Garamond" pitchFamily="18" charset="0"/>
                <a:cs typeface="Arial" charset="0"/>
              </a:rPr>
              <a:t>		fr. </a:t>
            </a:r>
            <a:r>
              <a:rPr lang="ca-ES" i="1">
                <a:latin typeface="Garamond" pitchFamily="18" charset="0"/>
                <a:cs typeface="Arial" charset="0"/>
              </a:rPr>
              <a:t>pelotonner</a:t>
            </a:r>
            <a:r>
              <a:rPr lang="ca-ES">
                <a:latin typeface="Garamond" pitchFamily="18" charset="0"/>
                <a:cs typeface="Arial" charset="0"/>
              </a:rPr>
              <a:t> </a:t>
            </a:r>
            <a:r>
              <a:rPr lang="ca-ES">
                <a:latin typeface="Times New Roman" pitchFamily="18" charset="0"/>
                <a:cs typeface="Arial" charset="0"/>
              </a:rPr>
              <a:t>→ </a:t>
            </a:r>
            <a:r>
              <a:rPr lang="ca-ES">
                <a:latin typeface="Garamond" pitchFamily="18" charset="0"/>
                <a:cs typeface="Arial" charset="0"/>
              </a:rPr>
              <a:t>esp. </a:t>
            </a:r>
            <a:r>
              <a:rPr lang="ca-ES" b="1" i="1">
                <a:solidFill>
                  <a:schemeClr val="accent1"/>
                </a:solidFill>
                <a:latin typeface="Garamond" pitchFamily="18" charset="0"/>
                <a:cs typeface="Arial" charset="0"/>
              </a:rPr>
              <a:t>a</a:t>
            </a:r>
            <a:r>
              <a:rPr lang="ca-ES" b="1" i="1">
                <a:latin typeface="Garamond" pitchFamily="18" charset="0"/>
                <a:cs typeface="Arial" charset="0"/>
              </a:rPr>
              <a:t>pelotonar</a:t>
            </a:r>
          </a:p>
          <a:p>
            <a:r>
              <a:rPr lang="ca-ES">
                <a:latin typeface="Garamond" pitchFamily="18" charset="0"/>
                <a:cs typeface="Arial" charset="0"/>
              </a:rPr>
              <a:t>		fr. </a:t>
            </a:r>
            <a:r>
              <a:rPr lang="ca-ES" i="1">
                <a:latin typeface="Garamond" pitchFamily="18" charset="0"/>
                <a:cs typeface="Arial" charset="0"/>
              </a:rPr>
              <a:t>cabrer</a:t>
            </a:r>
            <a:r>
              <a:rPr lang="ca-ES">
                <a:latin typeface="Garamond" pitchFamily="18" charset="0"/>
                <a:cs typeface="Arial" charset="0"/>
              </a:rPr>
              <a:t> </a:t>
            </a:r>
            <a:r>
              <a:rPr lang="ca-ES">
                <a:latin typeface="Times New Roman" pitchFamily="18" charset="0"/>
                <a:cs typeface="Arial" charset="0"/>
              </a:rPr>
              <a:t>→ </a:t>
            </a:r>
            <a:r>
              <a:rPr lang="ca-ES">
                <a:latin typeface="Garamond" pitchFamily="18" charset="0"/>
                <a:cs typeface="Arial" charset="0"/>
              </a:rPr>
              <a:t>esp. </a:t>
            </a:r>
            <a:r>
              <a:rPr lang="ca-ES" b="1" i="1">
                <a:solidFill>
                  <a:schemeClr val="accent1"/>
                </a:solidFill>
                <a:latin typeface="Garamond" pitchFamily="18" charset="0"/>
                <a:cs typeface="Arial" charset="0"/>
              </a:rPr>
              <a:t>en</a:t>
            </a:r>
            <a:r>
              <a:rPr lang="ca-ES" b="1" i="1">
                <a:latin typeface="Garamond" pitchFamily="18" charset="0"/>
                <a:cs typeface="Arial" charset="0"/>
              </a:rPr>
              <a:t>cabritarse</a:t>
            </a:r>
            <a:endParaRPr lang="ca-ES" b="1" i="1">
              <a:cs typeface="Arial" charset="0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116013" y="4076700"/>
            <a:ext cx="7848600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latin typeface="Garamond" pitchFamily="18" charset="0"/>
              </a:rPr>
              <a:t>●</a:t>
            </a:r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 Quevedo</a:t>
            </a:r>
            <a:r>
              <a:rPr lang="ca-ES">
                <a:latin typeface="Garamond" pitchFamily="18" charset="0"/>
              </a:rPr>
              <a:t>. </a:t>
            </a:r>
            <a:r>
              <a:rPr lang="ca-ES">
                <a:solidFill>
                  <a:srgbClr val="0000FF"/>
                </a:solidFill>
                <a:latin typeface="Garamond" pitchFamily="18" charset="0"/>
              </a:rPr>
              <a:t>Cacho Casal (2000):</a:t>
            </a:r>
            <a:r>
              <a:rPr lang="ca-ES">
                <a:latin typeface="Garamond" pitchFamily="18" charset="0"/>
              </a:rPr>
              <a:t> “El neologismo parasintético en Quevedo y Dante”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179388" y="1628775"/>
            <a:ext cx="8964612" cy="201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>
                <a:latin typeface="Garamond" pitchFamily="18" charset="0"/>
              </a:rPr>
              <a:t>●</a:t>
            </a:r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Nebrija</a:t>
            </a:r>
            <a:r>
              <a:rPr lang="ca-ES">
                <a:solidFill>
                  <a:schemeClr val="accent1"/>
                </a:solidFill>
                <a:latin typeface="Garamond" pitchFamily="18" charset="0"/>
              </a:rPr>
              <a:t>. </a:t>
            </a:r>
            <a:r>
              <a:rPr lang="ca-ES">
                <a:solidFill>
                  <a:srgbClr val="0000FF"/>
                </a:solidFill>
                <a:latin typeface="Garamond" pitchFamily="18" charset="0"/>
              </a:rPr>
              <a:t>Pujol (2012):</a:t>
            </a:r>
            <a:r>
              <a:rPr lang="ca-ES">
                <a:latin typeface="Garamond" pitchFamily="18" charset="0"/>
              </a:rPr>
              <a:t> neoformaciones con </a:t>
            </a:r>
            <a:r>
              <a:rPr lang="ca-ES" i="1">
                <a:latin typeface="Garamond" pitchFamily="18" charset="0"/>
              </a:rPr>
              <a:t>des</a:t>
            </a:r>
            <a:r>
              <a:rPr lang="ca-ES">
                <a:latin typeface="Garamond" pitchFamily="18" charset="0"/>
              </a:rPr>
              <a:t>-		</a:t>
            </a:r>
            <a:r>
              <a:rPr lang="ca-ES">
                <a:solidFill>
                  <a:srgbClr val="0000FF"/>
                </a:solidFill>
                <a:latin typeface="Garamond" pitchFamily="18" charset="0"/>
              </a:rPr>
              <a:t>formaciones inducidas</a:t>
            </a:r>
          </a:p>
          <a:p>
            <a:endParaRPr lang="ca-ES">
              <a:latin typeface="Garamond" pitchFamily="18" charset="0"/>
            </a:endParaRPr>
          </a:p>
          <a:p>
            <a:r>
              <a:rPr lang="ca-ES">
                <a:latin typeface="Garamond" pitchFamily="18" charset="0"/>
              </a:rPr>
              <a:t>	Descabestrar. </a:t>
            </a:r>
            <a:r>
              <a:rPr lang="ca-ES" b="1">
                <a:latin typeface="Garamond" pitchFamily="18" charset="0"/>
              </a:rPr>
              <a:t>excapistro</a:t>
            </a:r>
            <a:r>
              <a:rPr lang="ca-ES">
                <a:latin typeface="Garamond" pitchFamily="18" charset="0"/>
              </a:rPr>
              <a:t>. as aui	</a:t>
            </a:r>
            <a:r>
              <a:rPr lang="ca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→ it. </a:t>
            </a:r>
            <a:r>
              <a:rPr lang="ca-E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scapestrato</a:t>
            </a:r>
            <a:r>
              <a:rPr lang="ca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(Boc.), </a:t>
            </a:r>
            <a:r>
              <a:rPr lang="ca-E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scapestrare</a:t>
            </a:r>
            <a:r>
              <a:rPr lang="ca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(Petr.)</a:t>
            </a:r>
          </a:p>
          <a:p>
            <a:r>
              <a:rPr lang="ca-ES" b="1">
                <a:latin typeface="Garamond" pitchFamily="18" charset="0"/>
              </a:rPr>
              <a:t>	Desballestar</a:t>
            </a:r>
            <a:r>
              <a:rPr lang="ca-ES">
                <a:latin typeface="Garamond" pitchFamily="18" charset="0"/>
              </a:rPr>
              <a:t>. exballisto. as.aui</a:t>
            </a:r>
          </a:p>
          <a:p>
            <a:r>
              <a:rPr lang="ca-ES" b="1">
                <a:latin typeface="Garamond" pitchFamily="18" charset="0"/>
              </a:rPr>
              <a:t>	Desalforjar</a:t>
            </a:r>
            <a:r>
              <a:rPr lang="ca-ES">
                <a:latin typeface="Garamond" pitchFamily="18" charset="0"/>
              </a:rPr>
              <a:t>. manticulor. aris		</a:t>
            </a:r>
            <a:r>
              <a:rPr lang="ca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→ it. </a:t>
            </a:r>
            <a:r>
              <a:rPr lang="ca-E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sbisacciare</a:t>
            </a:r>
            <a:r>
              <a:rPr lang="ca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(Maquiavelo, ya 1527) </a:t>
            </a:r>
            <a:endParaRPr lang="ca-ES" i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a-ES" b="1">
                <a:latin typeface="Garamond" pitchFamily="18" charset="0"/>
              </a:rPr>
              <a:t>	Descompadrar</a:t>
            </a:r>
            <a:r>
              <a:rPr lang="ca-ES">
                <a:latin typeface="Garamond" pitchFamily="18" charset="0"/>
              </a:rPr>
              <a:t>. Afinitatem soluere	</a:t>
            </a:r>
            <a:r>
              <a:rPr lang="ca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→ it. </a:t>
            </a:r>
            <a:r>
              <a:rPr lang="ca-E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scompagnare</a:t>
            </a:r>
            <a:r>
              <a:rPr lang="ca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(Petr.) </a:t>
            </a:r>
          </a:p>
          <a:p>
            <a:r>
              <a:rPr lang="ca-ES" b="1">
                <a:latin typeface="Garamond" pitchFamily="18" charset="0"/>
              </a:rPr>
              <a:t>	Desbocado</a:t>
            </a:r>
            <a:r>
              <a:rPr lang="ca-ES">
                <a:latin typeface="Garamond" pitchFamily="18" charset="0"/>
              </a:rPr>
              <a:t> cavallo. infrenis.e. effrenis.e </a:t>
            </a:r>
            <a:r>
              <a:rPr lang="ca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→ it. </a:t>
            </a:r>
            <a:r>
              <a:rPr lang="ca-E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sboccato</a:t>
            </a:r>
            <a:r>
              <a:rPr lang="ca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(Morgante, s. XV), </a:t>
            </a:r>
            <a:r>
              <a:rPr lang="ca-E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sboccare</a:t>
            </a:r>
          </a:p>
        </p:txBody>
      </p:sp>
      <p:sp>
        <p:nvSpPr>
          <p:cNvPr id="17414" name="Oval 7"/>
          <p:cNvSpPr>
            <a:spLocks noChangeArrowheads="1"/>
          </p:cNvSpPr>
          <p:nvPr/>
        </p:nvSpPr>
        <p:spPr bwMode="auto">
          <a:xfrm>
            <a:off x="323850" y="2565400"/>
            <a:ext cx="720725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a-ES"/>
              <a:t>s. XV</a:t>
            </a:r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179388" y="3933825"/>
            <a:ext cx="863600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a-ES"/>
              <a:t>s. XVI-</a:t>
            </a:r>
          </a:p>
          <a:p>
            <a:pPr algn="ctr"/>
            <a:r>
              <a:rPr lang="ca-ES"/>
              <a:t>XVII</a:t>
            </a:r>
          </a:p>
        </p:txBody>
      </p:sp>
      <p:sp>
        <p:nvSpPr>
          <p:cNvPr id="17416" name="Oval 10"/>
          <p:cNvSpPr>
            <a:spLocks noChangeArrowheads="1"/>
          </p:cNvSpPr>
          <p:nvPr/>
        </p:nvSpPr>
        <p:spPr bwMode="auto">
          <a:xfrm>
            <a:off x="900113" y="5084763"/>
            <a:ext cx="93503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a-ES"/>
              <a:t>s. XVIII-</a:t>
            </a:r>
          </a:p>
          <a:p>
            <a:pPr algn="ctr"/>
            <a:r>
              <a:rPr lang="ca-ES"/>
              <a:t>XIX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628650" indent="-628650">
              <a:buFontTx/>
              <a:buAutoNum type="arabicPeriod"/>
            </a:pPr>
            <a:r>
              <a:rPr lang="es-ES" sz="2800" b="1" smtClean="0"/>
              <a:t>Neología</a:t>
            </a:r>
            <a:r>
              <a:rPr lang="es-ES" sz="2800" smtClean="0"/>
              <a:t> de los verbos parasintéticos: </a:t>
            </a:r>
            <a:r>
              <a:rPr lang="es-ES" sz="2800" b="1" smtClean="0"/>
              <a:t>actualidad</a:t>
            </a:r>
            <a:r>
              <a:rPr lang="es-ES" sz="2800" smtClean="0"/>
              <a:t/>
            </a:r>
            <a:br>
              <a:rPr lang="es-ES" sz="2800" smtClean="0"/>
            </a:br>
            <a:r>
              <a:rPr lang="es-ES" sz="2400" smtClean="0"/>
              <a:t>(Alvar Ezquerra 1994)</a:t>
            </a:r>
            <a:endParaRPr lang="ca-ES" sz="2400" b="1" smtClean="0"/>
          </a:p>
        </p:txBody>
      </p:sp>
      <p:graphicFrame>
        <p:nvGraphicFramePr>
          <p:cNvPr id="49183" name="Group 31"/>
          <p:cNvGraphicFramePr>
            <a:graphicFrameLocks noGrp="1"/>
          </p:cNvGraphicFramePr>
          <p:nvPr>
            <p:ph idx="4294967295"/>
          </p:nvPr>
        </p:nvGraphicFramePr>
        <p:xfrm>
          <a:off x="1331913" y="1844675"/>
          <a:ext cx="6624637" cy="3449066"/>
        </p:xfrm>
        <a:graphic>
          <a:graphicData uri="http://schemas.openxmlformats.org/drawingml/2006/table">
            <a:tbl>
              <a:tblPr/>
              <a:tblGrid>
                <a:gridCol w="1400175"/>
                <a:gridCol w="5224462"/>
              </a:tblGrid>
              <a:tr h="156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aramond" pitchFamily="18" charset="0"/>
                        </a:rPr>
                        <a:t>a_ar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abelmontar</a:t>
                      </a: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</a:rPr>
                        <a:t>se</a:t>
                      </a:r>
                      <a:r>
                        <a:rPr kumimoji="0" lang="ca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&lt; J. Belmonte (1892-1962)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achatarrar</a:t>
                      </a:r>
                      <a:r>
                        <a:rPr kumimoji="0" lang="ca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&lt; chatarra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aculatar</a:t>
                      </a:r>
                      <a:r>
                        <a:rPr kumimoji="0" lang="ca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&lt; culata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ahorquillar</a:t>
                      </a:r>
                      <a:r>
                        <a:rPr kumimoji="0" lang="ca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&lt;  horquilla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aramond" pitchFamily="18" charset="0"/>
                        </a:rPr>
                        <a:t>en_ar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enmogollonar</a:t>
                      </a:r>
                      <a:r>
                        <a:rPr kumimoji="0" lang="ca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&lt; mogollón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(GOOGLE: </a:t>
                      </a:r>
                      <a:r>
                        <a:rPr kumimoji="0" lang="ca-E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amogollonar</a:t>
                      </a:r>
                      <a:r>
                        <a:rPr kumimoji="0" lang="ca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aramond" pitchFamily="18" charset="0"/>
                        </a:rPr>
                        <a:t>des_ar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desescamar</a:t>
                      </a:r>
                      <a:r>
                        <a:rPr kumimoji="0" lang="ca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&lt; escama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deslaminar</a:t>
                      </a:r>
                      <a:r>
                        <a:rPr kumimoji="0" lang="ca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&lt; lámina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978360"/>
                </a:solidFill>
              </a:rPr>
              <a:t>2. Parasintéticos en [a_ar] </a:t>
            </a:r>
          </a:p>
        </p:txBody>
      </p:sp>
      <p:sp>
        <p:nvSpPr>
          <p:cNvPr id="19458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000" b="1" smtClean="0"/>
              <a:t>Cala de </a:t>
            </a:r>
            <a:r>
              <a:rPr lang="es-ES" sz="2000" b="1" smtClean="0">
                <a:solidFill>
                  <a:schemeClr val="accent1"/>
                </a:solidFill>
              </a:rPr>
              <a:t>18</a:t>
            </a:r>
            <a:r>
              <a:rPr lang="es-ES" sz="2000" b="1" smtClean="0"/>
              <a:t> verbos neológicos</a:t>
            </a:r>
          </a:p>
          <a:p>
            <a:pPr eaLnBrk="1" hangingPunct="1">
              <a:lnSpc>
                <a:spcPct val="80000"/>
              </a:lnSpc>
            </a:pPr>
            <a:endParaRPr lang="es-ES" sz="2000" smtClean="0"/>
          </a:p>
          <a:p>
            <a:pPr eaLnBrk="1" hangingPunct="1">
              <a:lnSpc>
                <a:spcPct val="80000"/>
              </a:lnSpc>
            </a:pPr>
            <a:endParaRPr lang="es-ES" sz="25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s-ES" sz="2500" smtClean="0"/>
          </a:p>
          <a:p>
            <a:pPr eaLnBrk="1" hangingPunct="1">
              <a:lnSpc>
                <a:spcPct val="80000"/>
              </a:lnSpc>
            </a:pPr>
            <a:endParaRPr lang="es-ES" sz="2500" smtClean="0"/>
          </a:p>
          <a:p>
            <a:pPr eaLnBrk="1" hangingPunct="1">
              <a:lnSpc>
                <a:spcPct val="50000"/>
              </a:lnSpc>
            </a:pPr>
            <a:endParaRPr lang="es-ES" sz="2500" smtClean="0"/>
          </a:p>
          <a:p>
            <a:pPr eaLnBrk="1" hangingPunct="1"/>
            <a:r>
              <a:rPr lang="es-ES" sz="2000" b="1" smtClean="0"/>
              <a:t>Las formaciones de la Náutica:</a:t>
            </a:r>
            <a:r>
              <a:rPr lang="es-ES" sz="2000" smtClean="0"/>
              <a:t> </a:t>
            </a:r>
          </a:p>
          <a:p>
            <a:pPr eaLnBrk="1" hangingPunct="1">
              <a:lnSpc>
                <a:spcPct val="50000"/>
              </a:lnSpc>
              <a:buFont typeface="Wingdings 2" pitchFamily="18" charset="2"/>
              <a:buNone/>
            </a:pPr>
            <a:r>
              <a:rPr lang="es-ES" sz="2500" smtClean="0"/>
              <a:t>		</a:t>
            </a:r>
            <a:r>
              <a:rPr lang="es-ES" sz="2000" smtClean="0"/>
              <a:t>La </a:t>
            </a:r>
            <a:r>
              <a:rPr lang="es-ES" sz="2000" b="1" smtClean="0">
                <a:solidFill>
                  <a:schemeClr val="accent1"/>
                </a:solidFill>
              </a:rPr>
              <a:t>neología de sentido: </a:t>
            </a:r>
            <a:r>
              <a:rPr lang="es-ES" sz="2000" smtClean="0"/>
              <a:t>del léxico general al de especialidad</a:t>
            </a:r>
          </a:p>
          <a:p>
            <a:pPr eaLnBrk="1" hangingPunct="1">
              <a:buFont typeface="Wingdings 2" pitchFamily="18" charset="2"/>
              <a:buNone/>
            </a:pPr>
            <a:endParaRPr lang="ca-ES" smtClean="0"/>
          </a:p>
        </p:txBody>
      </p:sp>
      <p:graphicFrame>
        <p:nvGraphicFramePr>
          <p:cNvPr id="17428" name="Group 20"/>
          <p:cNvGraphicFramePr>
            <a:graphicFrameLocks noGrp="1"/>
          </p:cNvGraphicFramePr>
          <p:nvPr/>
        </p:nvGraphicFramePr>
        <p:xfrm>
          <a:off x="468313" y="1989138"/>
          <a:ext cx="8280400" cy="1548383"/>
        </p:xfrm>
        <a:graphic>
          <a:graphicData uri="http://schemas.openxmlformats.org/drawingml/2006/table">
            <a:tbl>
              <a:tblPr/>
              <a:tblGrid>
                <a:gridCol w="1800225"/>
                <a:gridCol w="6480175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1) Verbos de trayectoria </a:t>
                      </a: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breve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lenguaje técnico</a:t>
                      </a:r>
                      <a:endParaRPr kumimoji="0" lang="ca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abellotar, aboquillar, aburrar, acuerdar, </a:t>
                      </a:r>
                      <a:r>
                        <a:rPr kumimoji="0" lang="ca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adementar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, afestonar, agrisetar, alechuguinar, amillonar,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Náutica: 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Garamond" pitchFamily="18" charset="0"/>
                        </a:rPr>
                        <a:t>abozar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, 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</a:rPr>
                        <a:t>acoderar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, 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</a:rPr>
                        <a:t>ahocicar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, </a:t>
                      </a: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</a:rPr>
                        <a:t>amorrar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2) Verbos con pervivencia</a:t>
                      </a:r>
                      <a:endParaRPr kumimoji="0" lang="ca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achispar, afofar, agrisar, agrumar, amueblar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70" name="Text Box 110"/>
          <p:cNvSpPr txBox="1">
            <a:spLocks noChangeArrowheads="1"/>
          </p:cNvSpPr>
          <p:nvPr/>
        </p:nvSpPr>
        <p:spPr bwMode="auto">
          <a:xfrm>
            <a:off x="468313" y="4437063"/>
            <a:ext cx="3455987" cy="2047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600" b="1">
                <a:solidFill>
                  <a:schemeClr val="accent1"/>
                </a:solidFill>
                <a:latin typeface="Garamond" pitchFamily="18" charset="0"/>
              </a:rPr>
              <a:t>AMORRAR</a:t>
            </a:r>
            <a:r>
              <a:rPr lang="ca-ES" sz="1600" b="1">
                <a:latin typeface="Garamond" pitchFamily="18" charset="0"/>
              </a:rPr>
              <a:t>.</a:t>
            </a:r>
            <a:r>
              <a:rPr lang="ca-ES" sz="1600">
                <a:latin typeface="Garamond" pitchFamily="18" charset="0"/>
              </a:rPr>
              <a:t> v.n. No responder à lo que se dice y pregunta, baxando la cabeza, y obstinándose en no hablar, ni satisfacer à lo que se trata. Es voz compuesta de la partícula A, y del nombre Morra, que significa lo alto de la cabeza. Es voz familiar (...). </a:t>
            </a:r>
          </a:p>
          <a:p>
            <a:r>
              <a:rPr lang="ca-ES" sz="1600" b="1">
                <a:solidFill>
                  <a:schemeClr val="accent1"/>
                </a:solidFill>
                <a:latin typeface="Garamond" pitchFamily="18" charset="0"/>
              </a:rPr>
              <a:t>[1726, </a:t>
            </a:r>
            <a:r>
              <a:rPr lang="ca-ES" sz="1600" b="1" i="1">
                <a:solidFill>
                  <a:schemeClr val="accent1"/>
                </a:solidFill>
                <a:latin typeface="Garamond" pitchFamily="18" charset="0"/>
              </a:rPr>
              <a:t>Autoridades</a:t>
            </a:r>
            <a:r>
              <a:rPr lang="ca-ES" sz="1600" b="1">
                <a:solidFill>
                  <a:schemeClr val="accent1"/>
                </a:solidFill>
                <a:latin typeface="Garamond" pitchFamily="18" charset="0"/>
              </a:rPr>
              <a:t>]</a:t>
            </a:r>
            <a:r>
              <a:rPr lang="ca-ES" sz="1600">
                <a:solidFill>
                  <a:schemeClr val="accent1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19471" name="Text Box 111"/>
          <p:cNvSpPr txBox="1">
            <a:spLocks noChangeArrowheads="1"/>
          </p:cNvSpPr>
          <p:nvPr/>
        </p:nvSpPr>
        <p:spPr bwMode="auto">
          <a:xfrm>
            <a:off x="4911725" y="4529138"/>
            <a:ext cx="290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9472" name="Text Box 112"/>
          <p:cNvSpPr txBox="1">
            <a:spLocks noChangeArrowheads="1"/>
          </p:cNvSpPr>
          <p:nvPr/>
        </p:nvSpPr>
        <p:spPr bwMode="auto">
          <a:xfrm>
            <a:off x="4479925" y="4600575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9473" name="Text Box 113"/>
          <p:cNvSpPr txBox="1">
            <a:spLocks noChangeArrowheads="1"/>
          </p:cNvSpPr>
          <p:nvPr/>
        </p:nvSpPr>
        <p:spPr bwMode="auto">
          <a:xfrm>
            <a:off x="4427538" y="4508500"/>
            <a:ext cx="4465637" cy="180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a-ES" sz="1600" b="1">
                <a:solidFill>
                  <a:schemeClr val="accent1"/>
                </a:solidFill>
                <a:latin typeface="Garamond" pitchFamily="18" charset="0"/>
              </a:rPr>
              <a:t>AMORRAR</a:t>
            </a:r>
            <a:r>
              <a:rPr lang="ca-ES" sz="1600">
                <a:latin typeface="Garamond" pitchFamily="18" charset="0"/>
              </a:rPr>
              <a:t>. n. fam. Bajar ó inclinar la cabeza. (...) ║fam. No responder á lo que se dice y pregunta, bajando la cabeza y obstinándose en no hablar. (...). </a:t>
            </a:r>
            <a:r>
              <a:rPr lang="ca-ES" sz="1600">
                <a:solidFill>
                  <a:srgbClr val="0000FF"/>
                </a:solidFill>
                <a:latin typeface="Garamond" pitchFamily="18" charset="0"/>
              </a:rPr>
              <a:t>[</a:t>
            </a:r>
            <a:r>
              <a:rPr lang="ca-ES" sz="1600">
                <a:solidFill>
                  <a:srgbClr val="0000FF"/>
                </a:solidFill>
                <a:latin typeface="Garamond" pitchFamily="18" charset="0"/>
                <a:cs typeface="Arial" charset="0"/>
              </a:rPr>
              <a:t>║</a:t>
            </a:r>
            <a:r>
              <a:rPr lang="ca-ES" sz="1600" i="1">
                <a:solidFill>
                  <a:srgbClr val="0000FF"/>
                </a:solidFill>
                <a:latin typeface="Garamond" pitchFamily="18" charset="0"/>
                <a:cs typeface="Arial" charset="0"/>
              </a:rPr>
              <a:t>Náut</a:t>
            </a:r>
            <a:r>
              <a:rPr lang="ca-ES" sz="1600">
                <a:solidFill>
                  <a:srgbClr val="0000FF"/>
                </a:solidFill>
                <a:latin typeface="Garamond" pitchFamily="18" charset="0"/>
                <a:cs typeface="Arial" charset="0"/>
              </a:rPr>
              <a:t>. Hacer calar mucho de proa el buque. ║</a:t>
            </a:r>
            <a:r>
              <a:rPr lang="ca-ES" sz="1600" i="1">
                <a:solidFill>
                  <a:srgbClr val="0000FF"/>
                </a:solidFill>
                <a:latin typeface="Garamond" pitchFamily="18" charset="0"/>
                <a:cs typeface="Arial" charset="0"/>
              </a:rPr>
              <a:t>Náut</a:t>
            </a:r>
            <a:r>
              <a:rPr lang="ca-ES" sz="1600">
                <a:solidFill>
                  <a:srgbClr val="0000FF"/>
                </a:solidFill>
                <a:latin typeface="Garamond" pitchFamily="18" charset="0"/>
                <a:cs typeface="Arial" charset="0"/>
              </a:rPr>
              <a:t>. Embestir directamente á la playa para quedar bien varado.]</a:t>
            </a:r>
            <a:r>
              <a:rPr lang="ca-ES" sz="1600">
                <a:latin typeface="Garamond" pitchFamily="18" charset="0"/>
                <a:cs typeface="Arial" charset="0"/>
              </a:rPr>
              <a:t> </a:t>
            </a:r>
          </a:p>
          <a:p>
            <a:r>
              <a:rPr lang="ca-ES" sz="1600" b="1">
                <a:solidFill>
                  <a:schemeClr val="accent1"/>
                </a:solidFill>
                <a:latin typeface="Garamond" pitchFamily="18" charset="0"/>
                <a:cs typeface="Arial" charset="0"/>
              </a:rPr>
              <a:t>[1846, Salvá]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400" b="1" smtClean="0">
                <a:solidFill>
                  <a:srgbClr val="978360"/>
                </a:solidFill>
              </a:rPr>
              <a:t>2. Parasintéticos en [a_ar]: </a:t>
            </a:r>
            <a:r>
              <a:rPr lang="es-ES" sz="2400" b="1" smtClean="0">
                <a:solidFill>
                  <a:schemeClr val="accent1"/>
                </a:solidFill>
              </a:rPr>
              <a:t>análisis morfológico</a:t>
            </a:r>
            <a:r>
              <a:rPr lang="es-ES" smtClean="0">
                <a:solidFill>
                  <a:srgbClr val="978360"/>
                </a:solidFill>
              </a:rPr>
              <a:t> 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000" smtClean="0"/>
              <a:t>Bases que denotan </a:t>
            </a:r>
            <a:r>
              <a:rPr lang="es-ES" sz="2000" b="1" smtClean="0">
                <a:solidFill>
                  <a:schemeClr val="accent1"/>
                </a:solidFill>
              </a:rPr>
              <a:t>propiedades</a:t>
            </a:r>
          </a:p>
          <a:p>
            <a:pPr eaLnBrk="1" hangingPunct="1">
              <a:lnSpc>
                <a:spcPct val="80000"/>
              </a:lnSpc>
            </a:pPr>
            <a:endParaRPr lang="es-ES" sz="20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" sz="2000" smtClean="0"/>
          </a:p>
          <a:p>
            <a:pPr eaLnBrk="1" hangingPunct="1">
              <a:lnSpc>
                <a:spcPct val="80000"/>
              </a:lnSpc>
            </a:pPr>
            <a:endParaRPr lang="es-ES" sz="2000" smtClean="0"/>
          </a:p>
          <a:p>
            <a:pPr eaLnBrk="1" hangingPunct="1">
              <a:lnSpc>
                <a:spcPct val="80000"/>
              </a:lnSpc>
            </a:pPr>
            <a:endParaRPr lang="es-ES" sz="2000" smtClean="0"/>
          </a:p>
          <a:p>
            <a:pPr eaLnBrk="1" hangingPunct="1">
              <a:lnSpc>
                <a:spcPct val="80000"/>
              </a:lnSpc>
            </a:pPr>
            <a:endParaRPr lang="es-ES" sz="2000" smtClean="0"/>
          </a:p>
          <a:p>
            <a:pPr eaLnBrk="1" hangingPunct="1">
              <a:lnSpc>
                <a:spcPct val="80000"/>
              </a:lnSpc>
            </a:pPr>
            <a:endParaRPr lang="es-ES" sz="20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s-ES" sz="2000" smtClean="0"/>
          </a:p>
          <a:p>
            <a:pPr eaLnBrk="1" hangingPunct="1">
              <a:lnSpc>
                <a:spcPct val="80000"/>
              </a:lnSpc>
            </a:pPr>
            <a:r>
              <a:rPr lang="es-ES" sz="2000" smtClean="0"/>
              <a:t>Bases que denotan </a:t>
            </a:r>
            <a:r>
              <a:rPr lang="es-ES" sz="2000" b="1" smtClean="0">
                <a:solidFill>
                  <a:schemeClr val="accent1"/>
                </a:solidFill>
              </a:rPr>
              <a:t>instrumento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s-ES" sz="1800" smtClean="0">
                <a:solidFill>
                  <a:schemeClr val="accent1"/>
                </a:solidFill>
              </a:rPr>
              <a:t>acuerdar</a:t>
            </a:r>
            <a:r>
              <a:rPr lang="es-ES" sz="1800" smtClean="0"/>
              <a:t> ‘tirar a cordel, alinear, igualar, nivelar </a:t>
            </a:r>
            <a:r>
              <a:rPr lang="es-ES" sz="1800" b="1" smtClean="0"/>
              <a:t>con cuerda</a:t>
            </a:r>
            <a:r>
              <a:rPr lang="es-ES" sz="1800" smtClean="0"/>
              <a:t> o cuerdas’</a:t>
            </a:r>
          </a:p>
          <a:p>
            <a:pPr marL="1143000" lvl="2" eaLnBrk="1" hangingPunct="1">
              <a:lnSpc>
                <a:spcPct val="80000"/>
              </a:lnSpc>
            </a:pPr>
            <a:r>
              <a:rPr lang="es-ES" sz="1600" smtClean="0"/>
              <a:t>Acuerdado, p. us. [1803, DRAE]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s-ES" sz="1800" smtClean="0">
                <a:solidFill>
                  <a:schemeClr val="accent1"/>
                </a:solidFill>
              </a:rPr>
              <a:t>acoderar</a:t>
            </a:r>
            <a:r>
              <a:rPr lang="es-ES" sz="1800" smtClean="0"/>
              <a:t> (Náut.) ‘sujetar una embarcación </a:t>
            </a:r>
            <a:r>
              <a:rPr lang="es-ES" sz="1800" b="1" smtClean="0"/>
              <a:t>por medio de coderas</a:t>
            </a:r>
            <a:r>
              <a:rPr lang="es-ES" sz="1800" smtClean="0"/>
              <a:t>’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s-ES" sz="1800" smtClean="0">
                <a:solidFill>
                  <a:schemeClr val="accent1"/>
                </a:solidFill>
              </a:rPr>
              <a:t>abozar</a:t>
            </a:r>
            <a:r>
              <a:rPr lang="es-ES" sz="1800" smtClean="0"/>
              <a:t> (Náut.) ‘sujetar </a:t>
            </a:r>
            <a:r>
              <a:rPr lang="es-ES" sz="1800" b="1" smtClean="0"/>
              <a:t>con bozas</a:t>
            </a:r>
            <a:r>
              <a:rPr lang="es-ES" sz="1800" smtClean="0"/>
              <a:t>’</a:t>
            </a:r>
          </a:p>
          <a:p>
            <a:pPr marL="742950" lvl="1" indent="-28575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2000" smtClean="0"/>
              <a:t>Bases que denotan </a:t>
            </a:r>
            <a:r>
              <a:rPr lang="es-ES" sz="2000" b="1" smtClean="0">
                <a:solidFill>
                  <a:schemeClr val="accent1"/>
                </a:solidFill>
              </a:rPr>
              <a:t>objeto localizado</a:t>
            </a:r>
            <a:r>
              <a:rPr lang="es-ES" sz="2000" smtClean="0"/>
              <a:t>: </a:t>
            </a:r>
            <a:r>
              <a:rPr lang="es-ES" sz="2000" b="1" smtClean="0">
                <a:solidFill>
                  <a:srgbClr val="0000FF"/>
                </a:solidFill>
              </a:rPr>
              <a:t>amueblar</a:t>
            </a:r>
            <a:r>
              <a:rPr lang="es-ES" sz="2000" smtClean="0"/>
              <a:t> y Náutica (ahocicar, amorrar)</a:t>
            </a:r>
          </a:p>
          <a:p>
            <a:pPr marL="742950" lvl="1" indent="-2857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>
                <a:solidFill>
                  <a:schemeClr val="accent1"/>
                </a:solidFill>
              </a:rPr>
              <a:t>ahocicar</a:t>
            </a:r>
            <a:r>
              <a:rPr lang="es-ES" sz="1800" smtClean="0"/>
              <a:t> “Hablando del buque es meter este mucho y a menudo la proa en el agua (…)”</a:t>
            </a:r>
          </a:p>
          <a:p>
            <a:pPr marL="742950" lvl="1" indent="-28575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100" smtClean="0"/>
          </a:p>
          <a:p>
            <a:pPr eaLnBrk="1" hangingPunct="1"/>
            <a:endParaRPr lang="ca-ES" smtClean="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68313" y="1981200"/>
            <a:ext cx="3887787" cy="1604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Forma</a:t>
            </a:r>
            <a:r>
              <a:rPr lang="ca-ES">
                <a:latin typeface="Garamond" pitchFamily="18" charset="0"/>
              </a:rPr>
              <a:t>: abellotar, afestonar, aboquillar</a:t>
            </a:r>
          </a:p>
          <a:p>
            <a:pPr>
              <a:spcBef>
                <a:spcPct val="50000"/>
              </a:spcBef>
            </a:pPr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Color</a:t>
            </a:r>
            <a:r>
              <a:rPr lang="ca-ES">
                <a:latin typeface="Garamond" pitchFamily="18" charset="0"/>
              </a:rPr>
              <a:t>: agrisar, agrisetar</a:t>
            </a:r>
          </a:p>
          <a:p>
            <a:pPr>
              <a:spcBef>
                <a:spcPct val="50000"/>
              </a:spcBef>
            </a:pPr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Textura</a:t>
            </a:r>
            <a:r>
              <a:rPr lang="ca-ES">
                <a:latin typeface="Garamond" pitchFamily="18" charset="0"/>
              </a:rPr>
              <a:t>: afofar, agrisetar, agrumar</a:t>
            </a:r>
          </a:p>
          <a:p>
            <a:pPr>
              <a:spcBef>
                <a:spcPct val="50000"/>
              </a:spcBef>
            </a:pPr>
            <a:r>
              <a:rPr lang="ca-ES" b="1">
                <a:solidFill>
                  <a:schemeClr val="accent1"/>
                </a:solidFill>
                <a:latin typeface="Garamond" pitchFamily="18" charset="0"/>
              </a:rPr>
              <a:t>Carácter</a:t>
            </a:r>
            <a:r>
              <a:rPr lang="ca-ES">
                <a:latin typeface="Garamond" pitchFamily="18" charset="0"/>
              </a:rPr>
              <a:t>: aburrar, achispar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572000" y="1052513"/>
            <a:ext cx="4103688" cy="31670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ca-ES" sz="1600" b="1"/>
              <a:t>agrisado</a:t>
            </a:r>
            <a:r>
              <a:rPr lang="ca-ES" sz="1600"/>
              <a:t>, </a:t>
            </a:r>
            <a:r>
              <a:rPr lang="ca-ES" sz="1600" b="1"/>
              <a:t>agrisar</a:t>
            </a:r>
            <a:r>
              <a:rPr lang="ca-ES" sz="1600"/>
              <a:t> [1853, Domínguez]</a:t>
            </a:r>
          </a:p>
          <a:p>
            <a:pPr marL="342900" indent="-342900"/>
            <a:r>
              <a:rPr lang="ca-ES"/>
              <a:t>				</a:t>
            </a:r>
            <a:r>
              <a:rPr lang="ca-ES" sz="1400">
                <a:solidFill>
                  <a:srgbClr val="0000FF"/>
                </a:solidFill>
              </a:rPr>
              <a:t>metalurgia</a:t>
            </a:r>
          </a:p>
          <a:p>
            <a:pPr marL="342900" indent="-342900"/>
            <a:r>
              <a:rPr lang="ca-ES" sz="1400"/>
              <a:t>		</a:t>
            </a:r>
            <a:r>
              <a:rPr lang="ca-ES" sz="1400" i="1">
                <a:latin typeface="Garamond" pitchFamily="18" charset="0"/>
              </a:rPr>
              <a:t>un amarillo agrisado 	</a:t>
            </a:r>
            <a:r>
              <a:rPr lang="ca-ES" sz="1400">
                <a:solidFill>
                  <a:srgbClr val="0000FF"/>
                </a:solidFill>
              </a:rPr>
              <a:t>anatomía </a:t>
            </a:r>
            <a:r>
              <a:rPr lang="ca-ES" sz="1400" i="1">
                <a:solidFill>
                  <a:srgbClr val="0000FF"/>
                </a:solidFill>
                <a:latin typeface="Garamond" pitchFamily="18" charset="0"/>
              </a:rPr>
              <a:t>	</a:t>
            </a:r>
          </a:p>
          <a:p>
            <a:pPr marL="342900" indent="-342900"/>
            <a:r>
              <a:rPr lang="ca-ES" sz="1400">
                <a:latin typeface="Garamond" pitchFamily="18" charset="0"/>
              </a:rPr>
              <a:t>		</a:t>
            </a:r>
            <a:r>
              <a:rPr lang="ca-ES" sz="1400" i="1">
                <a:latin typeface="Garamond" pitchFamily="18" charset="0"/>
              </a:rPr>
              <a:t>un color agrisado	</a:t>
            </a:r>
            <a:r>
              <a:rPr lang="ca-ES" sz="1400">
                <a:solidFill>
                  <a:srgbClr val="0000FF"/>
                </a:solidFill>
              </a:rPr>
              <a:t>medicina</a:t>
            </a:r>
            <a:endParaRPr lang="ca-ES" sz="1400" i="1">
              <a:solidFill>
                <a:srgbClr val="0000FF"/>
              </a:solidFill>
              <a:latin typeface="Garamond" pitchFamily="18" charset="0"/>
            </a:endParaRPr>
          </a:p>
          <a:p>
            <a:pPr marL="342900" indent="-342900"/>
            <a:r>
              <a:rPr lang="ca-ES" sz="1400">
                <a:latin typeface="Garamond" pitchFamily="18" charset="0"/>
              </a:rPr>
              <a:t>		</a:t>
            </a:r>
            <a:r>
              <a:rPr lang="ca-ES" sz="1400" i="1">
                <a:latin typeface="Garamond" pitchFamily="18" charset="0"/>
              </a:rPr>
              <a:t>blanco agrisado		</a:t>
            </a:r>
            <a:r>
              <a:rPr lang="ca-ES" sz="1400">
                <a:solidFill>
                  <a:srgbClr val="0000FF"/>
                </a:solidFill>
              </a:rPr>
              <a:t>zoología</a:t>
            </a:r>
          </a:p>
          <a:p>
            <a:pPr marL="342900" indent="-342900"/>
            <a:r>
              <a:rPr lang="ca-ES" sz="1400"/>
              <a:t>				</a:t>
            </a:r>
            <a:r>
              <a:rPr lang="ca-ES" sz="1400">
                <a:solidFill>
                  <a:srgbClr val="0000FF"/>
                </a:solidFill>
              </a:rPr>
              <a:t>botánica</a:t>
            </a:r>
          </a:p>
          <a:p>
            <a:pPr marL="342900" indent="-342900">
              <a:spcAft>
                <a:spcPct val="40000"/>
              </a:spcAft>
            </a:pPr>
            <a:r>
              <a:rPr lang="ca-ES" sz="1600">
                <a:solidFill>
                  <a:srgbClr val="0000FF"/>
                </a:solidFill>
              </a:rPr>
              <a:t>		</a:t>
            </a:r>
            <a:r>
              <a:rPr lang="ca-ES" sz="1400">
                <a:solidFill>
                  <a:srgbClr val="0000FF"/>
                </a:solidFill>
              </a:rPr>
              <a:t>obras literarias</a:t>
            </a:r>
          </a:p>
          <a:p>
            <a:pPr marL="342900" indent="-342900"/>
            <a:r>
              <a:rPr lang="ca-ES" sz="1400">
                <a:latin typeface="Garamond" pitchFamily="18" charset="0"/>
              </a:rPr>
              <a:t>● 1914-1984 DRAE 	agrisado </a:t>
            </a:r>
            <a:r>
              <a:rPr lang="ca-ES" sz="1400">
                <a:latin typeface="Garamond" pitchFamily="18" charset="0"/>
                <a:cs typeface="Times New Roman" pitchFamily="18" charset="0"/>
              </a:rPr>
              <a:t>→ </a:t>
            </a:r>
            <a:r>
              <a:rPr lang="ca-ES" sz="1400">
                <a:latin typeface="Garamond" pitchFamily="18" charset="0"/>
              </a:rPr>
              <a:t>gríseo</a:t>
            </a:r>
          </a:p>
          <a:p>
            <a:pPr marL="342900" indent="-342900">
              <a:spcAft>
                <a:spcPct val="20000"/>
              </a:spcAft>
            </a:pPr>
            <a:r>
              <a:rPr lang="ca-ES" sz="1400">
                <a:latin typeface="Garamond" pitchFamily="18" charset="0"/>
              </a:rPr>
              <a:t>    2014 DRAE 	agrisado </a:t>
            </a:r>
            <a:r>
              <a:rPr lang="ca-ES" sz="1400">
                <a:latin typeface="Garamond" pitchFamily="18" charset="0"/>
                <a:cs typeface="Times New Roman" pitchFamily="18" charset="0"/>
              </a:rPr>
              <a:t>→</a:t>
            </a:r>
            <a:r>
              <a:rPr lang="ca-ES" sz="1400">
                <a:latin typeface="Garamond" pitchFamily="18" charset="0"/>
              </a:rPr>
              <a:t> grisáceo</a:t>
            </a:r>
          </a:p>
          <a:p>
            <a:pPr marL="342900" indent="-342900">
              <a:spcAft>
                <a:spcPct val="20000"/>
              </a:spcAft>
            </a:pPr>
            <a:r>
              <a:rPr lang="ca-ES" sz="1400">
                <a:latin typeface="Garamond" pitchFamily="18" charset="0"/>
              </a:rPr>
              <a:t>● 1999	 DEA 	agrisado, agrisar</a:t>
            </a:r>
          </a:p>
          <a:p>
            <a:pPr marL="342900" indent="-342900"/>
            <a:r>
              <a:rPr lang="ca-ES" sz="1400">
                <a:latin typeface="Garamond" pitchFamily="18" charset="0"/>
              </a:rPr>
              <a:t>● TLFi  </a:t>
            </a:r>
            <a:r>
              <a:rPr lang="ca-ES" sz="1400" i="1">
                <a:latin typeface="Garamond" pitchFamily="18" charset="0"/>
              </a:rPr>
              <a:t>griser</a:t>
            </a:r>
            <a:r>
              <a:rPr lang="ca-ES" sz="1400">
                <a:latin typeface="Garamond" pitchFamily="18" charset="0"/>
              </a:rPr>
              <a:t> ‘donner une teinte grise’ (s. XVII)</a:t>
            </a:r>
          </a:p>
          <a:p>
            <a:pPr marL="342900" indent="-342900"/>
            <a:r>
              <a:rPr lang="ca-ES" sz="1400">
                <a:latin typeface="Garamond" pitchFamily="18" charset="0"/>
              </a:rPr>
              <a:t>	</a:t>
            </a:r>
            <a:r>
              <a:rPr lang="ca-ES" sz="1400" i="1">
                <a:latin typeface="Garamond" pitchFamily="18" charset="0"/>
              </a:rPr>
              <a:t>griser</a:t>
            </a:r>
            <a:r>
              <a:rPr lang="ca-ES" sz="1400">
                <a:latin typeface="Garamond" pitchFamily="18" charset="0"/>
              </a:rPr>
              <a:t> vs. </a:t>
            </a:r>
            <a:r>
              <a:rPr lang="ca-ES" sz="1400" i="1">
                <a:latin typeface="Garamond" pitchFamily="18" charset="0"/>
              </a:rPr>
              <a:t>agrisar</a:t>
            </a:r>
          </a:p>
          <a:p>
            <a:pPr marL="342900" indent="-342900"/>
            <a:endParaRPr lang="ca-ES" sz="1400" i="1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4716463" y="1773238"/>
            <a:ext cx="720725" cy="430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a-ES"/>
              <a:t>s. XIX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4716463" y="2420938"/>
            <a:ext cx="647700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a-ES"/>
              <a:t>s. XX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Etiquet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1823</TotalTime>
  <Words>2103</Words>
  <Application>Microsoft Macintosh PowerPoint</Application>
  <PresentationFormat>Presentazione su schermo (4:3)</PresentationFormat>
  <Paragraphs>264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Civil</vt:lpstr>
      <vt:lpstr>        Verbos parasintéticos neológicos en el español del siglo XIX:     </vt:lpstr>
      <vt:lpstr>Presentazione di PowerPoint</vt:lpstr>
      <vt:lpstr>Presentazione di PowerPoint</vt:lpstr>
      <vt:lpstr>Presentazione di PowerPoint</vt:lpstr>
      <vt:lpstr>1. Neología de los verbos parasintéticos: origen</vt:lpstr>
      <vt:lpstr>1. Neología de los verbos parasintéticos: evolución </vt:lpstr>
      <vt:lpstr>Neología de los verbos parasintéticos: actualidad (Alvar Ezquerra 1994)</vt:lpstr>
      <vt:lpstr>2. Parasintéticos en [a_ar] </vt:lpstr>
      <vt:lpstr>2. Parasintéticos en [a_ar]: análisis morfológico </vt:lpstr>
      <vt:lpstr>Presentazione di PowerPoint</vt:lpstr>
      <vt:lpstr>3. Parasintéticos en [en_ar]</vt:lpstr>
      <vt:lpstr>3. Parasintéticos en [en_ar]</vt:lpstr>
      <vt:lpstr>4. Parasintéticos en [des_ar]</vt:lpstr>
      <vt:lpstr>4. Parasintéticos en [des_ar]</vt:lpstr>
      <vt:lpstr>5. corchar ~ colchar y sus derivados verbales  </vt:lpstr>
      <vt:lpstr>6. Conclusiones</vt:lpstr>
      <vt:lpstr>Referencias bibliográficas</vt:lpstr>
      <vt:lpstr>Referencias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parasintéticos y neología en el s. XIX</dc:title>
  <dc:creator>Windows User</dc:creator>
  <cp:lastModifiedBy>XXX XXXX</cp:lastModifiedBy>
  <cp:revision>82</cp:revision>
  <dcterms:created xsi:type="dcterms:W3CDTF">2015-10-12T17:12:51Z</dcterms:created>
  <dcterms:modified xsi:type="dcterms:W3CDTF">2016-10-13T08:13:29Z</dcterms:modified>
</cp:coreProperties>
</file>