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6" r:id="rId3"/>
    <p:sldId id="265" r:id="rId4"/>
    <p:sldId id="266" r:id="rId5"/>
    <p:sldId id="257" r:id="rId6"/>
    <p:sldId id="259" r:id="rId7"/>
    <p:sldId id="258" r:id="rId8"/>
    <p:sldId id="264" r:id="rId9"/>
    <p:sldId id="268" r:id="rId10"/>
    <p:sldId id="319" r:id="rId11"/>
    <p:sldId id="307" r:id="rId12"/>
    <p:sldId id="273" r:id="rId13"/>
    <p:sldId id="320" r:id="rId14"/>
    <p:sldId id="288" r:id="rId15"/>
    <p:sldId id="289" r:id="rId16"/>
    <p:sldId id="329" r:id="rId17"/>
    <p:sldId id="291" r:id="rId18"/>
    <p:sldId id="300" r:id="rId19"/>
    <p:sldId id="308" r:id="rId20"/>
    <p:sldId id="310" r:id="rId21"/>
    <p:sldId id="295" r:id="rId22"/>
    <p:sldId id="299" r:id="rId23"/>
    <p:sldId id="312" r:id="rId24"/>
    <p:sldId id="313" r:id="rId25"/>
    <p:sldId id="322" r:id="rId26"/>
    <p:sldId id="323" r:id="rId27"/>
    <p:sldId id="327" r:id="rId28"/>
    <p:sldId id="325" r:id="rId29"/>
    <p:sldId id="297" r:id="rId30"/>
    <p:sldId id="301" r:id="rId31"/>
    <p:sldId id="302" r:id="rId32"/>
    <p:sldId id="280" r:id="rId33"/>
    <p:sldId id="303" r:id="rId34"/>
    <p:sldId id="304" r:id="rId35"/>
    <p:sldId id="314" r:id="rId36"/>
    <p:sldId id="269" r:id="rId37"/>
    <p:sldId id="270" r:id="rId38"/>
    <p:sldId id="317" r:id="rId3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869" autoAdjust="0"/>
  </p:normalViewPr>
  <p:slideViewPr>
    <p:cSldViewPr>
      <p:cViewPr varScale="1">
        <p:scale>
          <a:sx n="70" d="100"/>
          <a:sy n="70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5D2FF-0C0D-44E6-BF46-BF5257363743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2972F-14D7-4BD7-A5F6-DC65748BED63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02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C021D-27BF-4219-914C-65222EFE3DC5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1E02-E7F9-4429-B24C-42215A224DB0}" type="slidenum">
              <a:rPr lang="es-ES" smtClean="0"/>
              <a:t>‹n.›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66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13/10/16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3341" y="548680"/>
            <a:ext cx="6777318" cy="2571039"/>
          </a:xfrm>
        </p:spPr>
        <p:txBody>
          <a:bodyPr>
            <a:noAutofit/>
          </a:bodyPr>
          <a:lstStyle/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smtClean="0"/>
              <a:t/>
            </a:r>
            <a:br>
              <a:rPr lang="ca-ES" dirty="0" smtClean="0"/>
            </a:br>
            <a:r>
              <a:rPr lang="ca-ES" dirty="0"/>
              <a:t/>
            </a:r>
            <a:br>
              <a:rPr lang="ca-ES" dirty="0"/>
            </a:br>
            <a:r>
              <a:rPr lang="ca-ES" dirty="0" err="1" smtClean="0"/>
              <a:t>Verbos</a:t>
            </a:r>
            <a:r>
              <a:rPr lang="ca-ES" dirty="0" smtClean="0"/>
              <a:t> </a:t>
            </a:r>
            <a:r>
              <a:rPr lang="ca-ES" dirty="0" err="1" smtClean="0"/>
              <a:t>derivados</a:t>
            </a:r>
            <a:r>
              <a:rPr lang="ca-ES" dirty="0" smtClean="0"/>
              <a:t> en </a:t>
            </a:r>
            <a:br>
              <a:rPr lang="ca-ES" dirty="0" smtClean="0"/>
            </a:br>
            <a:r>
              <a:rPr lang="ca-ES" i="1" dirty="0" smtClean="0"/>
              <a:t>–</a:t>
            </a:r>
            <a:r>
              <a:rPr lang="ca-ES" i="1" dirty="0" err="1" smtClean="0"/>
              <a:t>ot-ear</a:t>
            </a:r>
            <a:r>
              <a:rPr lang="ca-ES" i="1" dirty="0" smtClean="0"/>
              <a:t> </a:t>
            </a:r>
            <a:r>
              <a:rPr lang="ca-ES" dirty="0" smtClean="0"/>
              <a:t>en el </a:t>
            </a:r>
            <a:r>
              <a:rPr lang="ca-ES" dirty="0" err="1" smtClean="0"/>
              <a:t>español</a:t>
            </a:r>
            <a:r>
              <a:rPr lang="ca-ES" dirty="0" smtClean="0"/>
              <a:t> </a:t>
            </a:r>
            <a:r>
              <a:rPr lang="ca-ES" dirty="0" err="1" smtClean="0"/>
              <a:t>decimonónico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864096"/>
          </a:xfrm>
        </p:spPr>
        <p:txBody>
          <a:bodyPr>
            <a:normAutofit/>
          </a:bodyPr>
          <a:lstStyle/>
          <a:p>
            <a:pPr algn="l"/>
            <a:r>
              <a:rPr lang="ca-ES" sz="1800" dirty="0" err="1" smtClean="0"/>
              <a:t>Departamento</a:t>
            </a:r>
            <a:r>
              <a:rPr lang="ca-ES" sz="1800" dirty="0" smtClean="0"/>
              <a:t> de </a:t>
            </a:r>
            <a:r>
              <a:rPr lang="ca-ES" sz="1800" dirty="0" err="1" smtClean="0"/>
              <a:t>Filología</a:t>
            </a:r>
            <a:r>
              <a:rPr lang="ca-ES" sz="1800" dirty="0" smtClean="0"/>
              <a:t> </a:t>
            </a:r>
            <a:r>
              <a:rPr lang="ca-ES" sz="1800" dirty="0" err="1" smtClean="0"/>
              <a:t>Hispánica</a:t>
            </a:r>
            <a:endParaRPr lang="ca-ES" sz="1800" dirty="0" smtClean="0"/>
          </a:p>
          <a:p>
            <a:pPr algn="l"/>
            <a:r>
              <a:rPr lang="ca-ES" sz="1800" dirty="0" smtClean="0"/>
              <a:t>Begoña Ramos Jiménez</a:t>
            </a:r>
            <a:endParaRPr lang="es-E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964" y="5309672"/>
            <a:ext cx="1250388" cy="8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374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248347"/>
            <a:ext cx="8712968" cy="3877815"/>
          </a:xfrm>
        </p:spPr>
        <p:txBody>
          <a:bodyPr/>
          <a:lstStyle/>
          <a:p>
            <a:pPr lvl="0">
              <a:buClr>
                <a:srgbClr val="F0A22E"/>
              </a:buClr>
            </a:pPr>
            <a:r>
              <a:rPr lang="es-ES" dirty="0" smtClean="0">
                <a:solidFill>
                  <a:prstClr val="black"/>
                </a:solidFill>
              </a:rPr>
              <a:t>1. Origen </a:t>
            </a:r>
            <a:r>
              <a:rPr lang="es-ES" dirty="0">
                <a:solidFill>
                  <a:prstClr val="black"/>
                </a:solidFill>
              </a:rPr>
              <a:t>en un sufijo </a:t>
            </a:r>
            <a:r>
              <a:rPr lang="es-ES" dirty="0" err="1">
                <a:solidFill>
                  <a:prstClr val="black"/>
                </a:solidFill>
              </a:rPr>
              <a:t>galorromance</a:t>
            </a:r>
            <a:r>
              <a:rPr lang="es-ES" dirty="0">
                <a:solidFill>
                  <a:prstClr val="black"/>
                </a:solidFill>
              </a:rPr>
              <a:t>. Cambio </a:t>
            </a:r>
            <a:r>
              <a:rPr lang="es-ES" dirty="0" smtClean="0">
                <a:solidFill>
                  <a:prstClr val="black"/>
                </a:solidFill>
              </a:rPr>
              <a:t>semántico:</a:t>
            </a:r>
          </a:p>
          <a:p>
            <a:pPr lvl="0">
              <a:buClr>
                <a:srgbClr val="F0A22E"/>
              </a:buClr>
            </a:pPr>
            <a:endParaRPr lang="es-ES" dirty="0">
              <a:solidFill>
                <a:prstClr val="black"/>
              </a:solidFill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es-ES" sz="2000" dirty="0" smtClean="0">
                <a:solidFill>
                  <a:prstClr val="black"/>
                </a:solidFill>
              </a:rPr>
              <a:t>  diminutivo </a:t>
            </a:r>
            <a:r>
              <a:rPr lang="es-ES" sz="2000" dirty="0">
                <a:solidFill>
                  <a:prstClr val="black"/>
                </a:solidFill>
              </a:rPr>
              <a:t>–</a:t>
            </a:r>
            <a:r>
              <a:rPr lang="es-ES" sz="2000" i="1" dirty="0" err="1">
                <a:solidFill>
                  <a:prstClr val="black"/>
                </a:solidFill>
              </a:rPr>
              <a:t>ot</a:t>
            </a:r>
            <a:r>
              <a:rPr lang="es-ES" sz="2000" i="1" dirty="0">
                <a:solidFill>
                  <a:prstClr val="black"/>
                </a:solidFill>
              </a:rPr>
              <a:t>, </a:t>
            </a:r>
            <a:r>
              <a:rPr lang="es-ES" sz="2000" i="1" dirty="0" err="1">
                <a:solidFill>
                  <a:prstClr val="black"/>
                </a:solidFill>
              </a:rPr>
              <a:t>otte</a:t>
            </a:r>
            <a:r>
              <a:rPr lang="es-ES" sz="2000" i="1" dirty="0">
                <a:solidFill>
                  <a:prstClr val="black"/>
                </a:solidFill>
              </a:rPr>
              <a:t>, -</a:t>
            </a:r>
            <a:r>
              <a:rPr lang="es-ES" sz="2000" i="1" dirty="0" err="1">
                <a:solidFill>
                  <a:prstClr val="black"/>
                </a:solidFill>
              </a:rPr>
              <a:t>ote</a:t>
            </a:r>
            <a:r>
              <a:rPr lang="es-ES" sz="2000" i="1" dirty="0">
                <a:solidFill>
                  <a:prstClr val="black"/>
                </a:solidFill>
              </a:rPr>
              <a:t> </a:t>
            </a:r>
            <a:r>
              <a:rPr lang="es-ES" sz="2000" dirty="0">
                <a:solidFill>
                  <a:prstClr val="black"/>
                </a:solidFill>
              </a:rPr>
              <a:t> francés </a:t>
            </a:r>
            <a:r>
              <a:rPr lang="es-ES" sz="2000" dirty="0" smtClean="0">
                <a:solidFill>
                  <a:prstClr val="black"/>
                </a:solidFill>
              </a:rPr>
              <a:t>&gt; peyorativo/aumentativo </a:t>
            </a:r>
            <a:r>
              <a:rPr lang="es-ES" sz="2000" dirty="0">
                <a:solidFill>
                  <a:prstClr val="black"/>
                </a:solidFill>
              </a:rPr>
              <a:t>español </a:t>
            </a:r>
            <a:r>
              <a:rPr lang="es-ES" sz="2000" i="1" dirty="0">
                <a:solidFill>
                  <a:prstClr val="black"/>
                </a:solidFill>
              </a:rPr>
              <a:t>–</a:t>
            </a:r>
            <a:r>
              <a:rPr lang="es-ES" sz="2000" i="1" dirty="0" err="1">
                <a:solidFill>
                  <a:prstClr val="black"/>
                </a:solidFill>
              </a:rPr>
              <a:t>ote</a:t>
            </a:r>
            <a:endParaRPr lang="es-ES" sz="2000" i="1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F0A22E"/>
              </a:buClr>
              <a:buNone/>
            </a:pPr>
            <a:endParaRPr lang="es-ES" i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r">
              <a:lnSpc>
                <a:spcPct val="150000"/>
              </a:lnSpc>
              <a:buClr>
                <a:srgbClr val="F0A22E"/>
              </a:buClr>
              <a:buNone/>
            </a:pPr>
            <a:r>
              <a:rPr lang="ca-ES" sz="16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Penny</a:t>
            </a:r>
            <a:r>
              <a:rPr lang="ca-ES" sz="1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(1999)</a:t>
            </a:r>
            <a:endParaRPr lang="es-ES" sz="1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ctr">
              <a:lnSpc>
                <a:spcPct val="150000"/>
              </a:lnSpc>
              <a:buClr>
                <a:srgbClr val="F0A22E"/>
              </a:buClr>
              <a:buNone/>
            </a:pPr>
            <a:r>
              <a:rPr lang="es-ES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îlot</a:t>
            </a:r>
            <a:r>
              <a:rPr lang="es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</a:rPr>
              <a:t>(islote), </a:t>
            </a:r>
            <a:r>
              <a:rPr lang="es-ES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cocotte</a:t>
            </a:r>
            <a:r>
              <a:rPr lang="es-ES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(gallinita), </a:t>
            </a:r>
            <a:r>
              <a:rPr lang="es-ES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perlot</a:t>
            </a:r>
            <a:r>
              <a:rPr lang="es-ES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(ostra pequeña)</a:t>
            </a:r>
            <a:endParaRPr lang="es-ES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50000"/>
              </a:lnSpc>
              <a:buClr>
                <a:srgbClr val="F0A22E"/>
              </a:buClr>
              <a:buNone/>
            </a:pPr>
            <a:r>
              <a:rPr lang="es-ES" i="1" dirty="0" smtClean="0">
                <a:solidFill>
                  <a:prstClr val="black"/>
                </a:solidFill>
              </a:rPr>
              <a:t>angelote, </a:t>
            </a:r>
            <a:r>
              <a:rPr lang="es-ES" i="1" dirty="0" err="1" smtClean="0">
                <a:solidFill>
                  <a:prstClr val="black"/>
                </a:solidFill>
              </a:rPr>
              <a:t>man</a:t>
            </a:r>
            <a:r>
              <a:rPr lang="es-ES" i="1" dirty="0" smtClean="0">
                <a:solidFill>
                  <a:prstClr val="black"/>
                </a:solidFill>
              </a:rPr>
              <a:t>-</a:t>
            </a:r>
            <a:r>
              <a:rPr lang="es-ES" i="1" dirty="0" err="1" smtClean="0">
                <a:solidFill>
                  <a:prstClr val="black"/>
                </a:solidFill>
              </a:rPr>
              <a:t>ot</a:t>
            </a:r>
            <a:r>
              <a:rPr lang="es-ES" i="1" dirty="0" smtClean="0">
                <a:solidFill>
                  <a:prstClr val="black"/>
                </a:solidFill>
              </a:rPr>
              <a:t>-a, </a:t>
            </a:r>
            <a:r>
              <a:rPr lang="es-ES" i="1" dirty="0" err="1" smtClean="0">
                <a:solidFill>
                  <a:prstClr val="black"/>
                </a:solidFill>
              </a:rPr>
              <a:t>fresc</a:t>
            </a:r>
            <a:r>
              <a:rPr lang="es-ES" i="1" dirty="0" smtClean="0">
                <a:solidFill>
                  <a:prstClr val="black"/>
                </a:solidFill>
              </a:rPr>
              <a:t>-</a:t>
            </a:r>
            <a:r>
              <a:rPr lang="es-ES" i="1" dirty="0" err="1" smtClean="0">
                <a:solidFill>
                  <a:prstClr val="black"/>
                </a:solidFill>
              </a:rPr>
              <a:t>ot</a:t>
            </a:r>
            <a:r>
              <a:rPr lang="es-ES" i="1" dirty="0" smtClean="0">
                <a:solidFill>
                  <a:prstClr val="black"/>
                </a:solidFill>
              </a:rPr>
              <a:t>-e</a:t>
            </a:r>
            <a:r>
              <a:rPr lang="es-ES" i="1" dirty="0">
                <a:solidFill>
                  <a:prstClr val="black"/>
                </a:solidFill>
              </a:rPr>
              <a:t>, mach-</a:t>
            </a:r>
            <a:r>
              <a:rPr lang="es-ES" i="1" dirty="0" err="1">
                <a:solidFill>
                  <a:prstClr val="black"/>
                </a:solidFill>
              </a:rPr>
              <a:t>ot</a:t>
            </a:r>
            <a:r>
              <a:rPr lang="es-ES" i="1" dirty="0">
                <a:solidFill>
                  <a:prstClr val="black"/>
                </a:solidFill>
              </a:rPr>
              <a:t>-e, </a:t>
            </a:r>
            <a:r>
              <a:rPr lang="es-ES" i="1" dirty="0" err="1" smtClean="0">
                <a:solidFill>
                  <a:prstClr val="black"/>
                </a:solidFill>
              </a:rPr>
              <a:t>camar</a:t>
            </a:r>
            <a:r>
              <a:rPr lang="es-ES" i="1" dirty="0" smtClean="0">
                <a:solidFill>
                  <a:prstClr val="black"/>
                </a:solidFill>
              </a:rPr>
              <a:t>-</a:t>
            </a:r>
            <a:r>
              <a:rPr lang="es-ES" i="1" dirty="0" err="1" smtClean="0">
                <a:solidFill>
                  <a:prstClr val="black"/>
                </a:solidFill>
              </a:rPr>
              <a:t>ot</a:t>
            </a:r>
            <a:r>
              <a:rPr lang="es-ES" i="1" dirty="0" smtClean="0">
                <a:solidFill>
                  <a:prstClr val="black"/>
                </a:solidFill>
              </a:rPr>
              <a:t>-e</a:t>
            </a:r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a-ES" dirty="0" smtClean="0"/>
          </a:p>
          <a:p>
            <a:pPr marL="0" indent="0" algn="r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>
                <a:solidFill>
                  <a:srgbClr val="4E3B30"/>
                </a:solidFill>
              </a:rPr>
              <a:t>El interfijo </a:t>
            </a:r>
            <a:r>
              <a:rPr lang="es-ES" sz="4400" i="1" dirty="0">
                <a:solidFill>
                  <a:srgbClr val="4E3B30"/>
                </a:solidFill>
              </a:rPr>
              <a:t>–</a:t>
            </a:r>
            <a:r>
              <a:rPr lang="es-ES" sz="4400" i="1" dirty="0" err="1">
                <a:solidFill>
                  <a:srgbClr val="4E3B30"/>
                </a:solidFill>
              </a:rPr>
              <a:t>ot</a:t>
            </a:r>
            <a:r>
              <a:rPr lang="es-ES" sz="4400" i="1" dirty="0">
                <a:solidFill>
                  <a:srgbClr val="4E3B30"/>
                </a:solidFill>
              </a:rPr>
              <a:t>- </a:t>
            </a:r>
            <a:br>
              <a:rPr lang="es-ES" sz="4400" i="1" dirty="0">
                <a:solidFill>
                  <a:srgbClr val="4E3B30"/>
                </a:solidFill>
              </a:rPr>
            </a:br>
            <a:r>
              <a:rPr lang="es-ES" sz="4000" dirty="0">
                <a:solidFill>
                  <a:srgbClr val="4E3B30"/>
                </a:solidFill>
              </a:rPr>
              <a:t>Breve estado de la cuestión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23528" y="2996952"/>
            <a:ext cx="842493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4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23528" y="2132856"/>
            <a:ext cx="8640959" cy="4320481"/>
          </a:xfrm>
        </p:spPr>
        <p:txBody>
          <a:bodyPr>
            <a:normAutofit/>
          </a:bodyPr>
          <a:lstStyle/>
          <a:p>
            <a:endParaRPr lang="es-ES" sz="2000" b="1" dirty="0" smtClean="0"/>
          </a:p>
          <a:p>
            <a:endParaRPr lang="es-ES" sz="2000" b="1" dirty="0" smtClean="0"/>
          </a:p>
          <a:p>
            <a:r>
              <a:rPr lang="es-ES" sz="2000" b="1" dirty="0" smtClean="0"/>
              <a:t>2. MARCA FORMAL</a:t>
            </a:r>
          </a:p>
          <a:p>
            <a:pPr marL="0" indent="0">
              <a:buNone/>
            </a:pPr>
            <a:r>
              <a:rPr lang="es-ES" dirty="0" smtClean="0"/>
              <a:t>	Habilita al sufijo </a:t>
            </a:r>
            <a:r>
              <a:rPr lang="es-ES" i="1" dirty="0" smtClean="0"/>
              <a:t>–</a:t>
            </a:r>
            <a:r>
              <a:rPr lang="es-ES" i="1" dirty="0" err="1" smtClean="0"/>
              <a:t>ear</a:t>
            </a:r>
            <a:r>
              <a:rPr lang="es-ES" i="1" dirty="0" smtClean="0"/>
              <a:t> </a:t>
            </a:r>
            <a:r>
              <a:rPr lang="es-ES" dirty="0" smtClean="0"/>
              <a:t>para crear verbos a partir de bases verbales </a:t>
            </a:r>
            <a:r>
              <a:rPr lang="es-ES" sz="2000" dirty="0" smtClean="0"/>
              <a:t>[BASE v –INTERFIJO –</a:t>
            </a:r>
            <a:r>
              <a:rPr lang="es-ES" sz="2000" i="1" dirty="0" err="1" smtClean="0"/>
              <a:t>ear</a:t>
            </a:r>
            <a:r>
              <a:rPr lang="es-ES" sz="2000" dirty="0" smtClean="0"/>
              <a:t>]</a:t>
            </a:r>
          </a:p>
          <a:p>
            <a:pPr marL="0" indent="0" algn="ctr">
              <a:buNone/>
            </a:pPr>
            <a:endParaRPr lang="es-ES" sz="2000" dirty="0" smtClean="0"/>
          </a:p>
          <a:p>
            <a:r>
              <a:rPr lang="es-ES" sz="20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3. MARCA SEMÁNTICA</a:t>
            </a:r>
          </a:p>
          <a:p>
            <a:pPr marL="0" indent="0">
              <a:buNone/>
            </a:pPr>
            <a:r>
              <a:rPr lang="ca-E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ca-ES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Otorga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un </a:t>
            </a:r>
            <a:r>
              <a:rPr lang="ca-ES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significado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ca-ES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expresivo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al </a:t>
            </a:r>
            <a:r>
              <a:rPr lang="ca-ES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derivado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en </a:t>
            </a:r>
            <a:r>
              <a:rPr lang="ca-ES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</a:t>
            </a:r>
            <a:r>
              <a:rPr lang="ca-ES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ear</a:t>
            </a:r>
            <a:endParaRPr lang="es-E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r>
              <a:rPr lang="es-ES" i="1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El interfijo </a:t>
            </a:r>
            <a:r>
              <a:rPr lang="es-ES" sz="4000" i="1" dirty="0" smtClean="0"/>
              <a:t>–</a:t>
            </a:r>
            <a:r>
              <a:rPr lang="es-ES" sz="4000" i="1" dirty="0" err="1" smtClean="0"/>
              <a:t>ot</a:t>
            </a:r>
            <a:r>
              <a:rPr lang="es-ES" sz="4000" i="1" dirty="0" smtClean="0"/>
              <a:t>- </a:t>
            </a:r>
            <a:br>
              <a:rPr lang="es-ES" sz="4000" i="1" dirty="0" smtClean="0"/>
            </a:br>
            <a:r>
              <a:rPr lang="es-ES" sz="4000" dirty="0" smtClean="0"/>
              <a:t>Breve estado de la cuestión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65599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368152"/>
          </a:xfrm>
        </p:spPr>
        <p:txBody>
          <a:bodyPr/>
          <a:lstStyle/>
          <a:p>
            <a:r>
              <a:rPr lang="ca-ES" sz="3200" b="1" dirty="0">
                <a:solidFill>
                  <a:srgbClr val="4E3B30"/>
                </a:solidFill>
              </a:rPr>
              <a:t>C</a:t>
            </a:r>
            <a:r>
              <a:rPr lang="ca-ES" sz="3200" b="1" dirty="0" smtClean="0">
                <a:solidFill>
                  <a:srgbClr val="4E3B30"/>
                </a:solidFill>
              </a:rPr>
              <a:t>orpus de estudio de </a:t>
            </a:r>
            <a:r>
              <a:rPr lang="ca-ES" sz="3200" b="1" dirty="0" err="1" smtClean="0">
                <a:solidFill>
                  <a:srgbClr val="4E3B30"/>
                </a:solidFill>
              </a:rPr>
              <a:t>verbos</a:t>
            </a:r>
            <a:r>
              <a:rPr lang="ca-ES" sz="3200" b="1" dirty="0" smtClean="0">
                <a:solidFill>
                  <a:srgbClr val="4E3B30"/>
                </a:solidFill>
              </a:rPr>
              <a:t> </a:t>
            </a:r>
            <a:br>
              <a:rPr lang="ca-ES" sz="3200" b="1" dirty="0" smtClean="0">
                <a:solidFill>
                  <a:srgbClr val="4E3B30"/>
                </a:solidFill>
              </a:rPr>
            </a:br>
            <a:r>
              <a:rPr lang="ca-ES" sz="3200" b="1" dirty="0" err="1" smtClean="0">
                <a:solidFill>
                  <a:srgbClr val="4E3B30"/>
                </a:solidFill>
              </a:rPr>
              <a:t>derivados</a:t>
            </a:r>
            <a:r>
              <a:rPr lang="ca-ES" sz="3200" b="1" dirty="0" smtClean="0">
                <a:solidFill>
                  <a:srgbClr val="4E3B30"/>
                </a:solidFill>
              </a:rPr>
              <a:t> en </a:t>
            </a:r>
            <a:r>
              <a:rPr lang="ca-ES" sz="3200" b="1" i="1" dirty="0" smtClean="0">
                <a:solidFill>
                  <a:srgbClr val="4E3B30"/>
                </a:solidFill>
              </a:rPr>
              <a:t>–</a:t>
            </a:r>
            <a:r>
              <a:rPr lang="ca-ES" sz="3200" b="1" i="1" dirty="0" err="1" smtClean="0">
                <a:solidFill>
                  <a:srgbClr val="4E3B30"/>
                </a:solidFill>
              </a:rPr>
              <a:t>ot-ear</a:t>
            </a:r>
            <a:r>
              <a:rPr lang="ca-ES" sz="3200" b="1" i="1" dirty="0" smtClean="0">
                <a:solidFill>
                  <a:srgbClr val="4E3B30"/>
                </a:solidFill>
              </a:rPr>
              <a:t/>
            </a:r>
            <a:br>
              <a:rPr lang="ca-ES" sz="3200" b="1" i="1" dirty="0" smtClean="0">
                <a:solidFill>
                  <a:srgbClr val="4E3B30"/>
                </a:solidFill>
              </a:rPr>
            </a:br>
            <a:r>
              <a:rPr lang="ca-ES" sz="3200" b="1" dirty="0" err="1" smtClean="0">
                <a:solidFill>
                  <a:srgbClr val="4E3B30"/>
                </a:solidFill>
              </a:rPr>
              <a:t>Siglos</a:t>
            </a:r>
            <a:r>
              <a:rPr lang="ca-ES" sz="3200" b="1" dirty="0" smtClean="0">
                <a:solidFill>
                  <a:srgbClr val="4E3B30"/>
                </a:solidFill>
              </a:rPr>
              <a:t> XVIII </a:t>
            </a:r>
            <a:r>
              <a:rPr lang="ca-ES" sz="3200" b="1" dirty="0">
                <a:solidFill>
                  <a:srgbClr val="4E3B30"/>
                </a:solidFill>
              </a:rPr>
              <a:t>y XIX</a:t>
            </a:r>
            <a:endParaRPr lang="es-ES" sz="6600" b="1" dirty="0"/>
          </a:p>
        </p:txBody>
      </p:sp>
      <p:sp>
        <p:nvSpPr>
          <p:cNvPr id="4" name="3 Rectángulo"/>
          <p:cNvSpPr/>
          <p:nvPr/>
        </p:nvSpPr>
        <p:spPr>
          <a:xfrm>
            <a:off x="971600" y="1988840"/>
            <a:ext cx="7488832" cy="45243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es-ES" sz="2400" i="1" dirty="0" smtClean="0"/>
          </a:p>
          <a:p>
            <a:endParaRPr lang="es-ES" sz="2400" i="1" dirty="0" smtClean="0"/>
          </a:p>
          <a:p>
            <a:r>
              <a:rPr lang="es-ES" sz="2400" i="1" dirty="0" smtClean="0"/>
              <a:t>gorgotear </a:t>
            </a:r>
            <a:r>
              <a:rPr lang="es-ES" sz="2400" dirty="0" smtClean="0"/>
              <a:t>(1491)</a:t>
            </a:r>
            <a:endParaRPr lang="es-ES" sz="2400" dirty="0"/>
          </a:p>
          <a:p>
            <a:r>
              <a:rPr lang="es-ES" sz="2400" i="1" dirty="0"/>
              <a:t>chapotear</a:t>
            </a:r>
            <a:r>
              <a:rPr lang="es-ES" sz="2400" dirty="0"/>
              <a:t> </a:t>
            </a:r>
            <a:r>
              <a:rPr lang="es-ES" sz="2400" dirty="0" smtClean="0"/>
              <a:t>(1576-1577)</a:t>
            </a:r>
            <a:endParaRPr lang="es-ES" sz="2400" dirty="0"/>
          </a:p>
          <a:p>
            <a:r>
              <a:rPr lang="es-ES" sz="2400" i="1" dirty="0"/>
              <a:t>revolotear</a:t>
            </a:r>
            <a:r>
              <a:rPr lang="es-ES" sz="2400" dirty="0"/>
              <a:t> </a:t>
            </a:r>
            <a:r>
              <a:rPr lang="es-ES" sz="2400" dirty="0" smtClean="0"/>
              <a:t>(1604)</a:t>
            </a:r>
            <a:endParaRPr lang="es-ES" sz="2400" dirty="0"/>
          </a:p>
          <a:p>
            <a:r>
              <a:rPr lang="es-ES" sz="2400" i="1" dirty="0"/>
              <a:t>zangolotear</a:t>
            </a:r>
            <a:r>
              <a:rPr lang="es-ES" sz="2400" dirty="0"/>
              <a:t> </a:t>
            </a:r>
            <a:r>
              <a:rPr lang="es-ES" sz="2400" dirty="0" smtClean="0"/>
              <a:t>(1646)</a:t>
            </a:r>
            <a:endParaRPr lang="es-ES" sz="2400" dirty="0"/>
          </a:p>
          <a:p>
            <a:r>
              <a:rPr lang="es-ES" sz="2400" i="1" dirty="0"/>
              <a:t>palmotear</a:t>
            </a:r>
            <a:r>
              <a:rPr lang="es-ES" sz="2400" dirty="0"/>
              <a:t> </a:t>
            </a:r>
            <a:r>
              <a:rPr lang="es-ES" sz="2400" dirty="0" smtClean="0"/>
              <a:t>(1663)</a:t>
            </a:r>
            <a:endParaRPr lang="es-ES" sz="2400" dirty="0"/>
          </a:p>
          <a:p>
            <a:r>
              <a:rPr lang="es-ES" sz="2400" i="1" dirty="0"/>
              <a:t>chisporrotea</a:t>
            </a:r>
            <a:r>
              <a:rPr lang="es-ES" sz="2400" dirty="0"/>
              <a:t>r </a:t>
            </a:r>
            <a:r>
              <a:rPr lang="es-ES" sz="2400" dirty="0" smtClean="0"/>
              <a:t>(1729)</a:t>
            </a:r>
            <a:endParaRPr lang="es-ES" sz="2400" dirty="0"/>
          </a:p>
          <a:p>
            <a:endParaRPr lang="es-ES" sz="2400" i="1" dirty="0" smtClean="0"/>
          </a:p>
          <a:p>
            <a:endParaRPr lang="es-ES" sz="2400" i="1" dirty="0"/>
          </a:p>
          <a:p>
            <a:endParaRPr lang="es-ES" sz="2400" i="1" dirty="0" smtClean="0"/>
          </a:p>
          <a:p>
            <a:endParaRPr lang="es-ES" sz="2400" i="1" dirty="0"/>
          </a:p>
          <a:p>
            <a:endParaRPr lang="es-ES" sz="2400" i="1" dirty="0" smtClean="0"/>
          </a:p>
          <a:p>
            <a:endParaRPr lang="es-ES" sz="2400" i="1" dirty="0"/>
          </a:p>
          <a:p>
            <a:r>
              <a:rPr lang="es-ES" sz="2400" i="1" dirty="0" smtClean="0"/>
              <a:t>parlotear</a:t>
            </a:r>
            <a:r>
              <a:rPr lang="es-ES" sz="2400" dirty="0" smtClean="0"/>
              <a:t> (1737)</a:t>
            </a:r>
          </a:p>
          <a:p>
            <a:r>
              <a:rPr lang="es-ES" sz="2400" i="1" dirty="0" smtClean="0"/>
              <a:t>tirotear</a:t>
            </a:r>
            <a:r>
              <a:rPr lang="es-ES" sz="2400" dirty="0" smtClean="0"/>
              <a:t> (1775)</a:t>
            </a:r>
          </a:p>
          <a:p>
            <a:r>
              <a:rPr lang="es-ES" sz="2400" i="1" dirty="0"/>
              <a:t>g</a:t>
            </a:r>
            <a:r>
              <a:rPr lang="es-ES" sz="2400" i="1" dirty="0" smtClean="0"/>
              <a:t>imotear</a:t>
            </a:r>
            <a:r>
              <a:rPr lang="es-ES" sz="2400" dirty="0" smtClean="0"/>
              <a:t> (1800-1819)</a:t>
            </a:r>
            <a:endParaRPr lang="es-ES" sz="2400" i="1" dirty="0"/>
          </a:p>
          <a:p>
            <a:r>
              <a:rPr lang="es-ES" sz="2400" i="1" dirty="0" smtClean="0"/>
              <a:t>lavotear</a:t>
            </a:r>
            <a:r>
              <a:rPr lang="es-ES" sz="2400" dirty="0" smtClean="0"/>
              <a:t> (1811)</a:t>
            </a:r>
            <a:endParaRPr lang="es-ES" sz="2400" dirty="0"/>
          </a:p>
          <a:p>
            <a:r>
              <a:rPr lang="es-ES" sz="2400" i="1" dirty="0"/>
              <a:t>capotear</a:t>
            </a:r>
            <a:r>
              <a:rPr lang="es-ES" sz="2400" dirty="0"/>
              <a:t> </a:t>
            </a:r>
            <a:r>
              <a:rPr lang="es-ES" sz="2400" dirty="0" smtClean="0"/>
              <a:t>(1846-1847)</a:t>
            </a:r>
            <a:endParaRPr lang="es-ES" sz="2400" dirty="0"/>
          </a:p>
          <a:p>
            <a:r>
              <a:rPr lang="es-ES" sz="2400" i="1" dirty="0"/>
              <a:t>bailotear</a:t>
            </a:r>
            <a:r>
              <a:rPr lang="es-ES" sz="2400" dirty="0"/>
              <a:t> </a:t>
            </a:r>
            <a:r>
              <a:rPr lang="es-ES" sz="2400" dirty="0" smtClean="0"/>
              <a:t>(1849)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20094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0A22E"/>
              </a:buClr>
              <a:buNone/>
            </a:pP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Tipo 1. Serie ternaria</a:t>
            </a:r>
          </a:p>
          <a:p>
            <a:endParaRPr lang="ca-ES" dirty="0" smtClean="0"/>
          </a:p>
          <a:p>
            <a:endParaRPr lang="ca-ES" dirty="0" smtClean="0"/>
          </a:p>
          <a:p>
            <a:pPr marL="0" lvl="0" indent="0">
              <a:lnSpc>
                <a:spcPct val="150000"/>
              </a:lnSpc>
              <a:buClr>
                <a:srgbClr val="F0A22E"/>
              </a:buClr>
              <a:buNone/>
            </a:pPr>
            <a:r>
              <a:rPr lang="ca-ES" dirty="0" smtClean="0"/>
              <a:t>	</a:t>
            </a:r>
          </a:p>
          <a:p>
            <a:pPr marL="0" lvl="0" indent="0">
              <a:lnSpc>
                <a:spcPct val="150000"/>
              </a:lnSpc>
              <a:buClr>
                <a:srgbClr val="F0A22E"/>
              </a:buClr>
              <a:buNone/>
            </a:pPr>
            <a:r>
              <a:rPr lang="ca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palmar 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&gt; palmear &gt; </a:t>
            </a:r>
            <a:r>
              <a:rPr lang="es-E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palmotear</a:t>
            </a:r>
          </a:p>
          <a:p>
            <a:pPr marL="0" lvl="0" indent="0">
              <a:lnSpc>
                <a:spcPct val="150000"/>
              </a:lnSpc>
              <a:buClr>
                <a:srgbClr val="F0A22E"/>
              </a:buClr>
              <a:buNone/>
            </a:pP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>
                <a:solidFill>
                  <a:srgbClr val="4E3B30"/>
                </a:solidFill>
              </a:rPr>
              <a:t>Clasificación del corpus analizado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115616" y="2951947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</a:pP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base 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verbal en 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–</a:t>
            </a:r>
            <a:r>
              <a:rPr lang="es-ES" sz="2800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ar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&gt; -</a:t>
            </a:r>
            <a:r>
              <a:rPr lang="es-ES" sz="2800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ear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&gt; -</a:t>
            </a:r>
            <a:r>
              <a:rPr lang="es-ES" sz="2800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ot-ear</a:t>
            </a:r>
            <a:endParaRPr lang="es-ES" sz="2800" i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91680" y="2951947"/>
            <a:ext cx="5544616" cy="6210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40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s-ES" sz="3000" dirty="0" smtClean="0"/>
              <a:t>Tipo 2. Serie binaria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ES" sz="2800" dirty="0"/>
              <a:t>	</a:t>
            </a:r>
            <a:r>
              <a:rPr lang="es-ES" sz="2800" dirty="0" smtClean="0"/>
              <a:t>base </a:t>
            </a:r>
            <a:r>
              <a:rPr lang="es-ES" sz="2800" dirty="0"/>
              <a:t>verbal en </a:t>
            </a:r>
            <a:r>
              <a:rPr lang="es-ES" sz="2800" i="1" dirty="0"/>
              <a:t>–</a:t>
            </a:r>
            <a:r>
              <a:rPr lang="es-ES" sz="2800" i="1" dirty="0" err="1"/>
              <a:t>ar</a:t>
            </a:r>
            <a:r>
              <a:rPr lang="es-ES" sz="2800" i="1" dirty="0"/>
              <a:t> &gt; -</a:t>
            </a:r>
            <a:r>
              <a:rPr lang="es-ES" sz="2800" i="1" dirty="0" err="1"/>
              <a:t>ot-ear</a:t>
            </a:r>
            <a:endParaRPr lang="es-ES" sz="2800" i="1" dirty="0"/>
          </a:p>
          <a:p>
            <a:pPr marL="0" indent="0">
              <a:lnSpc>
                <a:spcPct val="160000"/>
              </a:lnSpc>
              <a:buNone/>
            </a:pPr>
            <a:r>
              <a:rPr lang="es-ES" sz="2800" i="1" dirty="0"/>
              <a:t>	parlar &gt; </a:t>
            </a:r>
            <a:r>
              <a:rPr lang="es-ES" sz="2800" i="1" dirty="0" smtClean="0"/>
              <a:t> (*</a:t>
            </a:r>
            <a:r>
              <a:rPr lang="es-ES" sz="2800" i="1" dirty="0" err="1" smtClean="0"/>
              <a:t>parlear</a:t>
            </a:r>
            <a:r>
              <a:rPr lang="es-ES" sz="2800" i="1" dirty="0" smtClean="0"/>
              <a:t>) &gt; </a:t>
            </a:r>
            <a:r>
              <a:rPr lang="es-ES" sz="2800" b="1" i="1" dirty="0" smtClean="0"/>
              <a:t>parlotear</a:t>
            </a:r>
            <a:endParaRPr lang="es-ES" sz="2800" b="1" i="1" dirty="0"/>
          </a:p>
          <a:p>
            <a:pPr marL="0" indent="0">
              <a:lnSpc>
                <a:spcPct val="160000"/>
              </a:lnSpc>
              <a:buNone/>
            </a:pPr>
            <a:r>
              <a:rPr lang="es-ES" sz="2800" i="1" dirty="0"/>
              <a:t>	tirar &gt; </a:t>
            </a:r>
            <a:r>
              <a:rPr lang="es-ES" sz="2800" i="1" dirty="0" smtClean="0"/>
              <a:t>(*</a:t>
            </a:r>
            <a:r>
              <a:rPr lang="es-ES" sz="2800" i="1" dirty="0" err="1" smtClean="0"/>
              <a:t>tirear</a:t>
            </a:r>
            <a:r>
              <a:rPr lang="es-ES" sz="2800" i="1" dirty="0"/>
              <a:t>) </a:t>
            </a:r>
            <a:r>
              <a:rPr lang="es-ES" sz="2800" i="1" dirty="0" smtClean="0"/>
              <a:t>&gt; </a:t>
            </a:r>
            <a:r>
              <a:rPr lang="es-ES" sz="2800" b="1" i="1" dirty="0" smtClean="0"/>
              <a:t>tirotear</a:t>
            </a:r>
            <a:endParaRPr lang="es-ES" sz="2800" b="1" i="1" dirty="0"/>
          </a:p>
          <a:p>
            <a:pPr marL="0" indent="0">
              <a:lnSpc>
                <a:spcPct val="160000"/>
              </a:lnSpc>
              <a:buNone/>
            </a:pPr>
            <a:r>
              <a:rPr lang="es-ES" sz="2800" i="1" dirty="0"/>
              <a:t>	lavar &gt; </a:t>
            </a:r>
            <a:r>
              <a:rPr lang="es-ES" sz="2800" i="1" dirty="0" smtClean="0"/>
              <a:t>(*</a:t>
            </a:r>
            <a:r>
              <a:rPr lang="es-ES" sz="2800" i="1" dirty="0" err="1" smtClean="0"/>
              <a:t>lavear</a:t>
            </a:r>
            <a:r>
              <a:rPr lang="es-ES" sz="2800" i="1" dirty="0"/>
              <a:t>) &gt; </a:t>
            </a:r>
            <a:r>
              <a:rPr lang="es-ES" sz="2800" b="1" i="1" dirty="0" smtClean="0"/>
              <a:t>lavotear</a:t>
            </a:r>
            <a:endParaRPr lang="es-ES" sz="2800" b="1" i="1" dirty="0"/>
          </a:p>
          <a:p>
            <a:pPr marL="0" indent="0">
              <a:lnSpc>
                <a:spcPct val="160000"/>
              </a:lnSpc>
              <a:buNone/>
            </a:pPr>
            <a:r>
              <a:rPr lang="es-ES" sz="2800" i="1" dirty="0"/>
              <a:t>	bailar &gt; </a:t>
            </a:r>
            <a:r>
              <a:rPr lang="es-ES" sz="2800" i="1" dirty="0" smtClean="0"/>
              <a:t>(*</a:t>
            </a:r>
            <a:r>
              <a:rPr lang="es-ES" sz="2800" i="1" dirty="0" err="1" smtClean="0"/>
              <a:t>bailear</a:t>
            </a:r>
            <a:r>
              <a:rPr lang="es-ES" sz="2800" i="1" dirty="0"/>
              <a:t>) &gt; </a:t>
            </a:r>
            <a:r>
              <a:rPr lang="es-ES" sz="2800" b="1" i="1" dirty="0" smtClean="0"/>
              <a:t>bailotear</a:t>
            </a:r>
            <a:endParaRPr lang="es-ES" sz="2800" b="1" i="1" dirty="0"/>
          </a:p>
          <a:p>
            <a:pPr>
              <a:lnSpc>
                <a:spcPct val="160000"/>
              </a:lnSpc>
            </a:pPr>
            <a:endParaRPr lang="es-E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Clasificación del corpus analizado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475656" y="2996952"/>
            <a:ext cx="496855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30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Tipo 3. Serie binaria </a:t>
            </a:r>
          </a:p>
          <a:p>
            <a:pPr marL="0" indent="0">
              <a:buNone/>
            </a:pP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   Base verbal 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</a:t>
            </a:r>
            <a:r>
              <a:rPr lang="es-ES" sz="28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ear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&gt; -</a:t>
            </a:r>
            <a:r>
              <a:rPr lang="es-ES" sz="28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ot-ear</a:t>
            </a:r>
            <a:endParaRPr lang="es-ES" sz="2800" i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	zanquear &gt; zangotear </a:t>
            </a:r>
            <a:r>
              <a:rPr lang="es-ES_tradnl" sz="2800" dirty="0">
                <a:latin typeface="Times New Roman"/>
                <a:ea typeface="Times New Roman"/>
              </a:rPr>
              <a:t>~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zangolotear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	capear &gt; </a:t>
            </a:r>
            <a:r>
              <a:rPr lang="es-E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capotear</a:t>
            </a:r>
          </a:p>
          <a:p>
            <a:pPr marL="0" indent="0">
              <a:lnSpc>
                <a:spcPct val="200000"/>
              </a:lnSpc>
              <a:buNone/>
            </a:pPr>
            <a:endParaRPr lang="es-ES" sz="2800" i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Clasificación del corpus analizado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47664" y="2780928"/>
            <a:ext cx="50405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53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dirty="0" smtClean="0"/>
              <a:t>Tipo 4</a:t>
            </a:r>
            <a:endParaRPr lang="es-ES" dirty="0" smtClean="0"/>
          </a:p>
          <a:p>
            <a:pPr marL="0" indent="0" algn="ctr">
              <a:buNone/>
            </a:pP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Verbos 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 </a:t>
            </a: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raíz 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onomatopéyica </a:t>
            </a:r>
            <a:endParaRPr lang="es-ES" sz="2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ctr">
              <a:buNone/>
            </a:pP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Base nominal &gt; </a:t>
            </a:r>
            <a:r>
              <a:rPr lang="es-ES" sz="2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onomat</a:t>
            </a: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 &gt; (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</a:t>
            </a:r>
            <a:r>
              <a:rPr lang="es-ES" sz="2800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ar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&gt; -</a:t>
            </a:r>
            <a:r>
              <a:rPr lang="es-ES" sz="2800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ear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&gt; -</a:t>
            </a:r>
            <a:r>
              <a:rPr lang="es-ES" sz="28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ot-ear</a:t>
            </a:r>
            <a:endParaRPr lang="es-ES" sz="2800" i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sz="28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chap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- 	</a:t>
            </a: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	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chapear </a:t>
            </a:r>
            <a:r>
              <a:rPr lang="es-ES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&gt; </a:t>
            </a:r>
            <a:r>
              <a:rPr lang="es-E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chapotear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chis-(-por-)</a:t>
            </a:r>
            <a:r>
              <a:rPr lang="es-E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	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chispar &gt; chispear &gt; </a:t>
            </a:r>
            <a:r>
              <a:rPr lang="es-ES" sz="2800" b="1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chisporrotear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gorgor 	</a:t>
            </a:r>
            <a:r>
              <a:rPr lang="es-ES" sz="28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gorgear</a:t>
            </a:r>
            <a:r>
              <a:rPr lang="es-ES" sz="28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&gt; </a:t>
            </a:r>
            <a:r>
              <a:rPr lang="es-ES" sz="2800" b="1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gorgotear</a:t>
            </a:r>
            <a:endParaRPr lang="es-ES" sz="28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Clasificación del corpus analizado</a:t>
            </a:r>
            <a:endParaRPr lang="es-ES" sz="4400" dirty="0"/>
          </a:p>
        </p:txBody>
      </p:sp>
      <p:sp>
        <p:nvSpPr>
          <p:cNvPr id="4" name="3 Rectángulo"/>
          <p:cNvSpPr/>
          <p:nvPr/>
        </p:nvSpPr>
        <p:spPr>
          <a:xfrm>
            <a:off x="899592" y="3284984"/>
            <a:ext cx="748883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4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s-ES" sz="3200" dirty="0" smtClean="0"/>
              <a:t>Tipo 1. </a:t>
            </a:r>
            <a:r>
              <a:rPr lang="es-ES" sz="3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Base </a:t>
            </a:r>
            <a:r>
              <a:rPr lang="es-ES" sz="32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verbal en 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–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ar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ear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ot-ear</a:t>
            </a:r>
            <a:endParaRPr lang="es-ES" sz="3200" i="1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 rot="10800000" flipV="1">
            <a:off x="1518620" y="2204864"/>
            <a:ext cx="6095999" cy="3600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b="1" i="1" dirty="0" smtClean="0"/>
              <a:t>PALMOTEAR</a:t>
            </a:r>
            <a:endParaRPr lang="es-ES" b="1" i="1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182468"/>
              </p:ext>
            </p:extLst>
          </p:nvPr>
        </p:nvGraphicFramePr>
        <p:xfrm>
          <a:off x="1043607" y="2564904"/>
          <a:ext cx="7401145" cy="3582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229"/>
                <a:gridCol w="1480229"/>
                <a:gridCol w="1480229"/>
                <a:gridCol w="1480229"/>
                <a:gridCol w="1480229"/>
              </a:tblGrid>
              <a:tr h="50405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fuentes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sustantivo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ear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ot-ear</a:t>
                      </a:r>
                      <a:endParaRPr lang="es-ES" b="1" i="1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palma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palmar</a:t>
                      </a: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palmear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palmotear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diccionarios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1737*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1604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1737</a:t>
                      </a: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textos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1196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1549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1663</a:t>
                      </a:r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10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/>
          </a:bodyPr>
          <a:lstStyle/>
          <a:p>
            <a:r>
              <a:rPr lang="es-ES" b="1" i="1" dirty="0" smtClean="0"/>
              <a:t>palmar </a:t>
            </a:r>
            <a:r>
              <a:rPr lang="es-ES" sz="1800" dirty="0" smtClean="0">
                <a:solidFill>
                  <a:srgbClr val="0070C0"/>
                </a:solidFill>
              </a:rPr>
              <a:t>(Lenguaje jergal)</a:t>
            </a:r>
            <a:endParaRPr lang="es-ES" sz="1800" b="1" i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s-ES" b="1" i="1" dirty="0"/>
              <a:t>	</a:t>
            </a:r>
            <a:r>
              <a:rPr lang="es-ES" dirty="0" smtClean="0"/>
              <a:t>‘</a:t>
            </a:r>
            <a:r>
              <a:rPr lang="es-ES" dirty="0" err="1" smtClean="0"/>
              <a:t>ſignifica</a:t>
            </a:r>
            <a:r>
              <a:rPr lang="es-ES" dirty="0" smtClean="0"/>
              <a:t> </a:t>
            </a:r>
            <a:r>
              <a:rPr lang="es-ES" dirty="0"/>
              <a:t>dar por </a:t>
            </a:r>
            <a:r>
              <a:rPr lang="es-ES" b="1" dirty="0"/>
              <a:t>fuerza</a:t>
            </a:r>
            <a:r>
              <a:rPr lang="es-ES" dirty="0"/>
              <a:t> alguna </a:t>
            </a:r>
            <a:r>
              <a:rPr lang="es-ES" dirty="0" err="1"/>
              <a:t>coſa</a:t>
            </a:r>
            <a:r>
              <a:rPr lang="es-ES" dirty="0"/>
              <a:t>.’ [</a:t>
            </a:r>
            <a:r>
              <a:rPr lang="es-ES" i="1" dirty="0" err="1"/>
              <a:t>Aut</a:t>
            </a:r>
            <a:r>
              <a:rPr lang="es-ES" i="1" dirty="0"/>
              <a:t>. </a:t>
            </a:r>
            <a:r>
              <a:rPr lang="es-ES" dirty="0"/>
              <a:t>1737</a:t>
            </a:r>
            <a:r>
              <a:rPr lang="es-ES" dirty="0" smtClean="0"/>
              <a:t>]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s-ES" b="1" i="1" dirty="0"/>
              <a:t>	</a:t>
            </a:r>
            <a:r>
              <a:rPr lang="es-ES" b="1" i="1" dirty="0" smtClean="0"/>
              <a:t>‘</a:t>
            </a:r>
            <a:r>
              <a:rPr lang="es-ES" b="1" dirty="0" smtClean="0"/>
              <a:t>abofetear</a:t>
            </a:r>
            <a:r>
              <a:rPr lang="es-ES" dirty="0" smtClean="0"/>
              <a:t>’[Terreros 1788]</a:t>
            </a:r>
            <a:endParaRPr lang="es-ES" b="1" i="1" dirty="0"/>
          </a:p>
          <a:p>
            <a:r>
              <a:rPr lang="es-ES" b="1" i="1" dirty="0" smtClean="0"/>
              <a:t>palmear</a:t>
            </a:r>
            <a:r>
              <a:rPr lang="es-ES" dirty="0" smtClean="0"/>
              <a:t> [</a:t>
            </a:r>
            <a:r>
              <a:rPr lang="es-ES" i="1" dirty="0" smtClean="0"/>
              <a:t>CORDE</a:t>
            </a:r>
            <a:r>
              <a:rPr lang="es-ES" dirty="0" smtClean="0"/>
              <a:t> </a:t>
            </a:r>
            <a:r>
              <a:rPr lang="es-ES" b="1" dirty="0" smtClean="0"/>
              <a:t>1549</a:t>
            </a:r>
            <a:r>
              <a:rPr lang="es-ES" dirty="0" smtClean="0"/>
              <a:t>] 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‘</a:t>
            </a:r>
            <a:r>
              <a:rPr lang="es-ES" i="1" dirty="0" err="1" smtClean="0"/>
              <a:t>batre</a:t>
            </a:r>
            <a:r>
              <a:rPr lang="es-ES" i="1" dirty="0" smtClean="0"/>
              <a:t> des </a:t>
            </a:r>
            <a:r>
              <a:rPr lang="es-ES" i="1" dirty="0" err="1" smtClean="0"/>
              <a:t>mains</a:t>
            </a:r>
            <a:r>
              <a:rPr lang="es-ES" i="1" dirty="0" smtClean="0"/>
              <a:t>.</a:t>
            </a:r>
            <a:r>
              <a:rPr lang="es-ES" dirty="0" smtClean="0"/>
              <a:t>’[</a:t>
            </a:r>
            <a:r>
              <a:rPr lang="es-ES" dirty="0" err="1" smtClean="0"/>
              <a:t>Palet</a:t>
            </a:r>
            <a:r>
              <a:rPr lang="es-ES" dirty="0" smtClean="0"/>
              <a:t> 1604]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	‘dar una mano con otra, que comúnmente se 	hace en señal de </a:t>
            </a:r>
            <a:r>
              <a:rPr lang="es-ES" b="1" dirty="0" smtClean="0"/>
              <a:t>aplauso</a:t>
            </a:r>
            <a:r>
              <a:rPr lang="es-ES" dirty="0" smtClean="0"/>
              <a:t>.’ [Terreros 1788] </a:t>
            </a:r>
          </a:p>
          <a:p>
            <a:pPr>
              <a:lnSpc>
                <a:spcPct val="150000"/>
              </a:lnSpc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palmotear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03174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s-ES" sz="2600" b="1" i="1" dirty="0" smtClean="0"/>
              <a:t>palmotear  </a:t>
            </a:r>
            <a:r>
              <a:rPr lang="es-ES" sz="2600" dirty="0" smtClean="0"/>
              <a:t>‘</a:t>
            </a:r>
            <a:r>
              <a:rPr lang="es-ES" sz="2600" dirty="0"/>
              <a:t>golpear</a:t>
            </a:r>
            <a:r>
              <a:rPr lang="es-ES" sz="2600" b="1" dirty="0"/>
              <a:t> </a:t>
            </a:r>
            <a:r>
              <a:rPr lang="es-ES" sz="2600" dirty="0"/>
              <a:t>una con otra las palmas de las manos’[</a:t>
            </a:r>
            <a:r>
              <a:rPr lang="es-ES" sz="2600" i="1" dirty="0"/>
              <a:t>DRAE </a:t>
            </a:r>
            <a:r>
              <a:rPr lang="es-ES" sz="2600" dirty="0"/>
              <a:t>2014</a:t>
            </a:r>
            <a:r>
              <a:rPr lang="es-ES" sz="2600" dirty="0" smtClean="0"/>
              <a:t>]</a:t>
            </a:r>
          </a:p>
          <a:p>
            <a:pPr marL="0" indent="0">
              <a:buNone/>
            </a:pPr>
            <a:endParaRPr lang="es-ES" sz="2600" dirty="0" smtClean="0"/>
          </a:p>
          <a:p>
            <a:pPr marL="0" indent="0">
              <a:buNone/>
            </a:pPr>
            <a:r>
              <a:rPr lang="es-ES" sz="2600" i="1" dirty="0" smtClean="0"/>
              <a:t>		 </a:t>
            </a:r>
            <a:r>
              <a:rPr lang="es-ES" sz="2600" dirty="0" smtClean="0"/>
              <a:t>‘aplaudir’(?), abofetear’(?)</a:t>
            </a:r>
            <a:r>
              <a:rPr lang="es-ES" sz="2600" i="1" dirty="0" smtClean="0"/>
              <a:t> </a:t>
            </a:r>
          </a:p>
          <a:p>
            <a:pPr marL="0" indent="0">
              <a:buNone/>
            </a:pPr>
            <a:endParaRPr lang="es-ES" sz="2600" i="1" dirty="0" smtClean="0"/>
          </a:p>
          <a:p>
            <a:pPr marL="0" indent="0">
              <a:buNone/>
            </a:pPr>
            <a:r>
              <a:rPr lang="es-ES" sz="2600" i="1" dirty="0" smtClean="0"/>
              <a:t>	</a:t>
            </a:r>
            <a:r>
              <a:rPr lang="es-ES" sz="2600" dirty="0" smtClean="0"/>
              <a:t>‘to </a:t>
            </a:r>
            <a:r>
              <a:rPr lang="es-ES" sz="2600" dirty="0" err="1" smtClean="0"/>
              <a:t>clap</a:t>
            </a:r>
            <a:r>
              <a:rPr lang="es-ES" sz="2600" dirty="0" smtClean="0"/>
              <a:t> </a:t>
            </a:r>
            <a:r>
              <a:rPr lang="es-ES" sz="2600" dirty="0" err="1" smtClean="0"/>
              <a:t>with</a:t>
            </a:r>
            <a:r>
              <a:rPr lang="es-ES" sz="2600" dirty="0" smtClean="0"/>
              <a:t> </a:t>
            </a:r>
            <a:r>
              <a:rPr lang="es-ES" sz="2600" dirty="0" err="1" smtClean="0"/>
              <a:t>the</a:t>
            </a:r>
            <a:r>
              <a:rPr lang="es-ES" sz="2600" dirty="0" smtClean="0"/>
              <a:t> </a:t>
            </a:r>
            <a:r>
              <a:rPr lang="es-ES" sz="2600" dirty="0" err="1" smtClean="0"/>
              <a:t>hands</a:t>
            </a:r>
            <a:r>
              <a:rPr lang="es-ES" sz="2600" dirty="0" smtClean="0"/>
              <a:t>’</a:t>
            </a:r>
            <a:r>
              <a:rPr lang="es-ES" sz="2600" dirty="0"/>
              <a:t> </a:t>
            </a:r>
            <a:r>
              <a:rPr lang="es-ES" sz="2600" dirty="0" smtClean="0"/>
              <a:t>[</a:t>
            </a:r>
            <a:r>
              <a:rPr lang="es-ES" sz="2600" dirty="0"/>
              <a:t>Stevens1706</a:t>
            </a:r>
            <a:r>
              <a:rPr lang="es-ES" sz="2600" dirty="0" smtClean="0"/>
              <a:t>]</a:t>
            </a:r>
          </a:p>
          <a:p>
            <a:pPr marL="0" indent="0">
              <a:buNone/>
            </a:pPr>
            <a:r>
              <a:rPr lang="es-ES" sz="2600" dirty="0" smtClean="0"/>
              <a:t>  </a:t>
            </a:r>
          </a:p>
          <a:p>
            <a:pPr marL="0" indent="0">
              <a:buNone/>
            </a:pPr>
            <a:r>
              <a:rPr lang="es-ES" sz="2600" dirty="0" smtClean="0"/>
              <a:t>‘dar </a:t>
            </a:r>
            <a:r>
              <a:rPr lang="es-ES" sz="2600" dirty="0"/>
              <a:t>golpes con las palmas de las manos</a:t>
            </a:r>
            <a:r>
              <a:rPr lang="es-ES" sz="2600" dirty="0" smtClean="0"/>
              <a:t>’[</a:t>
            </a:r>
            <a:r>
              <a:rPr lang="es-ES" sz="2600" dirty="0"/>
              <a:t>A. </a:t>
            </a:r>
            <a:r>
              <a:rPr lang="es-ES" sz="2600" dirty="0" smtClean="0"/>
              <a:t>Usual </a:t>
            </a:r>
            <a:r>
              <a:rPr lang="es-ES" sz="2600" dirty="0"/>
              <a:t>1791</a:t>
            </a:r>
            <a:r>
              <a:rPr lang="es-ES" sz="2600" dirty="0" smtClean="0"/>
              <a:t>] </a:t>
            </a:r>
            <a:endParaRPr lang="es-ES" sz="2600" dirty="0"/>
          </a:p>
          <a:p>
            <a:pPr marL="0" indent="0">
              <a:buNone/>
            </a:pPr>
            <a:endParaRPr lang="es-ES" sz="2600" dirty="0"/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b="1" i="1" dirty="0" smtClean="0"/>
          </a:p>
          <a:p>
            <a:pPr marL="0" indent="0">
              <a:buNone/>
            </a:pPr>
            <a:endParaRPr lang="es-ES" b="1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palmotear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37729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Orígenes del sufijo </a:t>
            </a:r>
            <a:r>
              <a:rPr lang="es-ES" i="1" dirty="0" smtClean="0"/>
              <a:t>–</a:t>
            </a:r>
            <a:r>
              <a:rPr lang="es-ES" i="1" dirty="0" err="1" smtClean="0"/>
              <a:t>ear</a:t>
            </a:r>
            <a:endParaRPr lang="es-ES" i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Características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Derivados en </a:t>
            </a:r>
            <a:r>
              <a:rPr lang="es-ES" i="1" dirty="0" smtClean="0"/>
              <a:t>–</a:t>
            </a:r>
            <a:r>
              <a:rPr lang="es-ES" i="1" dirty="0" err="1" smtClean="0"/>
              <a:t>ear</a:t>
            </a:r>
            <a:r>
              <a:rPr lang="es-ES" i="1" dirty="0" smtClean="0"/>
              <a:t>. </a:t>
            </a:r>
            <a:r>
              <a:rPr lang="es-ES" dirty="0" smtClean="0"/>
              <a:t>Siglos XII al XVII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Formaciones con interfijo </a:t>
            </a:r>
            <a:r>
              <a:rPr lang="es-ES" i="1" dirty="0" smtClean="0"/>
              <a:t>–</a:t>
            </a:r>
            <a:r>
              <a:rPr lang="es-ES" i="1" dirty="0" err="1" smtClean="0"/>
              <a:t>ot</a:t>
            </a:r>
            <a:r>
              <a:rPr lang="es-ES" i="1" dirty="0" smtClean="0"/>
              <a:t>-. </a:t>
            </a:r>
            <a:r>
              <a:rPr lang="es-ES" dirty="0" smtClean="0"/>
              <a:t>Siglos XVIII y XIX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Características del interfijo </a:t>
            </a:r>
            <a:r>
              <a:rPr lang="es-ES" i="1" dirty="0" smtClean="0"/>
              <a:t>–</a:t>
            </a:r>
            <a:r>
              <a:rPr lang="es-ES" i="1" dirty="0" err="1" smtClean="0"/>
              <a:t>ot</a:t>
            </a:r>
            <a:r>
              <a:rPr lang="es-ES" i="1" dirty="0" smtClean="0"/>
              <a:t>-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Análisis de 4 verbos tipo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Conclusiones</a:t>
            </a: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dirty="0" smtClean="0"/>
              <a:t>ESTRUCTURA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423215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i="1" dirty="0" smtClean="0"/>
              <a:t>palmar</a:t>
            </a:r>
            <a:r>
              <a:rPr lang="es-ES" i="1" dirty="0" smtClean="0"/>
              <a:t> </a:t>
            </a:r>
            <a:r>
              <a:rPr lang="es-ES" dirty="0" smtClean="0"/>
              <a:t>[</a:t>
            </a:r>
            <a:r>
              <a:rPr lang="es-ES" i="1" dirty="0" err="1" smtClean="0"/>
              <a:t>Aut</a:t>
            </a:r>
            <a:r>
              <a:rPr lang="es-ES" dirty="0" smtClean="0"/>
              <a:t>. 1737] ‘dar por fuerza, </a:t>
            </a:r>
            <a:r>
              <a:rPr lang="es-ES" b="1" dirty="0" smtClean="0"/>
              <a:t>abofetear</a:t>
            </a:r>
            <a:r>
              <a:rPr lang="es-ES" dirty="0" smtClean="0"/>
              <a:t>’ cf. </a:t>
            </a:r>
            <a:r>
              <a:rPr lang="es-ES" b="1" i="1" dirty="0" err="1" smtClean="0"/>
              <a:t>paumer</a:t>
            </a:r>
            <a:r>
              <a:rPr lang="es-ES" i="1" dirty="0" smtClean="0"/>
              <a:t> </a:t>
            </a:r>
            <a:r>
              <a:rPr lang="es-ES" dirty="0" smtClean="0"/>
              <a:t>‘se </a:t>
            </a:r>
            <a:r>
              <a:rPr lang="es-ES" dirty="0" err="1" smtClean="0"/>
              <a:t>frapper</a:t>
            </a:r>
            <a:r>
              <a:rPr lang="es-ES" dirty="0" smtClean="0"/>
              <a:t> de la </a:t>
            </a:r>
            <a:r>
              <a:rPr lang="es-ES" dirty="0" err="1" smtClean="0"/>
              <a:t>main</a:t>
            </a:r>
            <a:r>
              <a:rPr lang="es-ES" dirty="0" smtClean="0"/>
              <a:t>’ [</a:t>
            </a:r>
            <a:r>
              <a:rPr lang="es-ES" i="1" dirty="0" smtClean="0"/>
              <a:t>DMF </a:t>
            </a:r>
            <a:r>
              <a:rPr lang="es-ES" dirty="0" smtClean="0"/>
              <a:t>1350]</a:t>
            </a:r>
          </a:p>
          <a:p>
            <a:endParaRPr lang="es-ES" dirty="0" smtClean="0"/>
          </a:p>
          <a:p>
            <a:r>
              <a:rPr lang="es-ES" b="1" i="1" dirty="0" smtClean="0"/>
              <a:t>palmear</a:t>
            </a:r>
            <a:r>
              <a:rPr lang="es-ES" i="1" dirty="0" smtClean="0"/>
              <a:t> </a:t>
            </a:r>
            <a:r>
              <a:rPr lang="es-ES" dirty="0" smtClean="0"/>
              <a:t>[</a:t>
            </a:r>
            <a:r>
              <a:rPr lang="es-ES" i="1" dirty="0" smtClean="0"/>
              <a:t>CORDE </a:t>
            </a:r>
            <a:r>
              <a:rPr lang="es-ES" dirty="0" smtClean="0"/>
              <a:t>1549]</a:t>
            </a:r>
            <a:r>
              <a:rPr lang="es-ES" i="1" dirty="0" smtClean="0"/>
              <a:t> </a:t>
            </a:r>
            <a:r>
              <a:rPr lang="es-ES" dirty="0" smtClean="0"/>
              <a:t>‘dar una mano con la otra en señal de aplauso’, ‘</a:t>
            </a:r>
            <a:r>
              <a:rPr lang="es-ES" b="1" dirty="0" smtClean="0"/>
              <a:t>aplaudir</a:t>
            </a:r>
            <a:r>
              <a:rPr lang="es-ES" dirty="0" smtClean="0"/>
              <a:t>’ [Terreros 1778] cf. </a:t>
            </a:r>
            <a:r>
              <a:rPr lang="es-ES" b="1" i="1" dirty="0" err="1" smtClean="0"/>
              <a:t>paumoyer</a:t>
            </a:r>
            <a:r>
              <a:rPr lang="es-ES" i="1" dirty="0" smtClean="0"/>
              <a:t>, </a:t>
            </a:r>
            <a:r>
              <a:rPr lang="es-ES" dirty="0" smtClean="0"/>
              <a:t>‘</a:t>
            </a:r>
            <a:r>
              <a:rPr lang="es-ES" dirty="0" err="1" smtClean="0"/>
              <a:t>synon</a:t>
            </a:r>
            <a:r>
              <a:rPr lang="es-ES" dirty="0" smtClean="0"/>
              <a:t>. de </a:t>
            </a:r>
            <a:r>
              <a:rPr lang="es-ES" i="1" dirty="0" err="1" smtClean="0"/>
              <a:t>paumeter</a:t>
            </a:r>
            <a:r>
              <a:rPr lang="es-ES" dirty="0" smtClean="0"/>
              <a:t>’ [</a:t>
            </a:r>
            <a:r>
              <a:rPr lang="es-ES" i="1" dirty="0" err="1" smtClean="0"/>
              <a:t>TLFi</a:t>
            </a:r>
            <a:r>
              <a:rPr lang="es-ES" i="1" dirty="0" smtClean="0"/>
              <a:t> </a:t>
            </a:r>
            <a:r>
              <a:rPr lang="es-ES" dirty="0" smtClean="0"/>
              <a:t>s. XII]</a:t>
            </a:r>
          </a:p>
          <a:p>
            <a:endParaRPr lang="es-ES" dirty="0" smtClean="0"/>
          </a:p>
          <a:p>
            <a:r>
              <a:rPr lang="es-ES" b="1" i="1" dirty="0" smtClean="0"/>
              <a:t>palmotear</a:t>
            </a:r>
            <a:r>
              <a:rPr lang="es-ES" i="1" dirty="0" smtClean="0"/>
              <a:t> </a:t>
            </a:r>
            <a:r>
              <a:rPr lang="es-ES" dirty="0" smtClean="0"/>
              <a:t>‘</a:t>
            </a:r>
            <a:r>
              <a:rPr lang="es-ES" b="1" dirty="0" smtClean="0"/>
              <a:t>golpear</a:t>
            </a:r>
            <a:r>
              <a:rPr lang="es-ES" dirty="0" smtClean="0"/>
              <a:t> con las </a:t>
            </a:r>
            <a:r>
              <a:rPr lang="es-ES" b="1" dirty="0" smtClean="0"/>
              <a:t>palmas</a:t>
            </a:r>
            <a:r>
              <a:rPr lang="es-ES" dirty="0" smtClean="0"/>
              <a:t> de las manos’ [A. Usual 1791] cf. </a:t>
            </a:r>
            <a:r>
              <a:rPr lang="es-ES" b="1" i="1" dirty="0" err="1" smtClean="0"/>
              <a:t>paumeter</a:t>
            </a:r>
            <a:r>
              <a:rPr lang="es-ES" i="1" dirty="0" smtClean="0"/>
              <a:t> </a:t>
            </a:r>
            <a:r>
              <a:rPr lang="es-ES" dirty="0" smtClean="0"/>
              <a:t>‘</a:t>
            </a:r>
            <a:r>
              <a:rPr lang="es-ES" dirty="0" err="1" smtClean="0"/>
              <a:t>tomber</a:t>
            </a:r>
            <a:r>
              <a:rPr lang="es-ES" dirty="0" smtClean="0"/>
              <a:t> sur les </a:t>
            </a:r>
            <a:r>
              <a:rPr lang="es-ES" dirty="0" err="1" smtClean="0"/>
              <a:t>mains</a:t>
            </a:r>
            <a:r>
              <a:rPr lang="es-ES" dirty="0" smtClean="0"/>
              <a:t>’, ‘</a:t>
            </a:r>
            <a:r>
              <a:rPr lang="es-ES" dirty="0" err="1" smtClean="0"/>
              <a:t>battre</a:t>
            </a:r>
            <a:r>
              <a:rPr lang="es-ES" dirty="0" smtClean="0"/>
              <a:t>’ [</a:t>
            </a:r>
            <a:r>
              <a:rPr lang="es-ES" dirty="0" err="1" smtClean="0"/>
              <a:t>Godefroy</a:t>
            </a:r>
            <a:r>
              <a:rPr lang="es-ES" dirty="0" smtClean="0"/>
              <a:t> (Du IX </a:t>
            </a:r>
            <a:r>
              <a:rPr lang="es-ES" dirty="0" err="1" smtClean="0"/>
              <a:t>au</a:t>
            </a:r>
            <a:r>
              <a:rPr lang="es-ES" dirty="0" smtClean="0"/>
              <a:t> XV s.) 1881]</a:t>
            </a:r>
            <a:endParaRPr lang="es-ES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palmotear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42076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60000"/>
              </a:lnSpc>
              <a:spcBef>
                <a:spcPct val="20000"/>
              </a:spcBef>
            </a:pPr>
            <a:r>
              <a:rPr lang="es-ES" sz="3600" dirty="0" smtClean="0"/>
              <a:t>Tipo 2</a:t>
            </a:r>
            <a:r>
              <a:rPr lang="es-ES" sz="3600" dirty="0"/>
              <a:t>. </a:t>
            </a:r>
            <a:r>
              <a:rPr lang="es-ES" sz="3600" dirty="0" smtClean="0"/>
              <a:t>B</a:t>
            </a:r>
            <a:r>
              <a:rPr lang="es-ES" sz="36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ase </a:t>
            </a:r>
            <a:r>
              <a:rPr lang="es-ES" sz="36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verbal en </a:t>
            </a:r>
            <a:r>
              <a:rPr lang="es-ES" sz="36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–</a:t>
            </a:r>
            <a:r>
              <a:rPr lang="es-ES" sz="36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ar</a:t>
            </a:r>
            <a:r>
              <a:rPr lang="es-ES" sz="36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6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ot-ear</a:t>
            </a:r>
            <a:endParaRPr lang="es-ES" sz="3600" i="1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 rot="10800000" flipV="1">
            <a:off x="1518620" y="2204864"/>
            <a:ext cx="6095999" cy="3600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b="1" i="1" dirty="0" smtClean="0"/>
              <a:t>BAILOTEAR</a:t>
            </a:r>
            <a:endParaRPr lang="es-ES" b="1" i="1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85225"/>
              </p:ext>
            </p:extLst>
          </p:nvPr>
        </p:nvGraphicFramePr>
        <p:xfrm>
          <a:off x="1043607" y="2564904"/>
          <a:ext cx="7401145" cy="3582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229"/>
                <a:gridCol w="1480229"/>
                <a:gridCol w="1480229"/>
                <a:gridCol w="1480229"/>
                <a:gridCol w="1480229"/>
              </a:tblGrid>
              <a:tr h="50405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fuentes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sustantivo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ear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ot-ear</a:t>
                      </a:r>
                      <a:endParaRPr lang="es-ES" b="1" i="1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bailar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s-E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bailear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bailotear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diccionarios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1495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1849</a:t>
                      </a: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textos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1330-1343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1878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745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i="1" dirty="0" smtClean="0"/>
              <a:t>bailar  </a:t>
            </a:r>
            <a:r>
              <a:rPr lang="es-ES" b="1" dirty="0" smtClean="0"/>
              <a:t>[1330-1343] </a:t>
            </a:r>
          </a:p>
          <a:p>
            <a:pPr marL="0" indent="0">
              <a:buNone/>
            </a:pPr>
            <a:r>
              <a:rPr lang="es-ES" b="1" dirty="0"/>
              <a:t>	</a:t>
            </a:r>
            <a:r>
              <a:rPr lang="es-ES" dirty="0" smtClean="0"/>
              <a:t>‘Bailar </a:t>
            </a:r>
            <a:r>
              <a:rPr lang="es-ES" dirty="0"/>
              <a:t>o </a:t>
            </a:r>
            <a:r>
              <a:rPr lang="es-ES" dirty="0" err="1"/>
              <a:t>dançar</a:t>
            </a:r>
            <a:r>
              <a:rPr lang="es-ES" dirty="0"/>
              <a:t>. </a:t>
            </a:r>
            <a:r>
              <a:rPr lang="es-ES" dirty="0" err="1"/>
              <a:t>ſalto</a:t>
            </a:r>
            <a:r>
              <a:rPr lang="es-ES" dirty="0"/>
              <a:t>. as. tripudio. as.’ </a:t>
            </a:r>
            <a:r>
              <a:rPr lang="es-ES" dirty="0" smtClean="0"/>
              <a:t>[Nebrija 1495]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</a:rPr>
              <a:t>	</a:t>
            </a:r>
            <a:r>
              <a:rPr lang="es-ES" dirty="0" smtClean="0">
                <a:solidFill>
                  <a:schemeClr val="tx1"/>
                </a:solidFill>
              </a:rPr>
              <a:t>‘</a:t>
            </a:r>
            <a:r>
              <a:rPr lang="es-ES" dirty="0">
                <a:solidFill>
                  <a:schemeClr val="tx1"/>
                </a:solidFill>
              </a:rPr>
              <a:t>Hacer mudanzas con el cuerpo, y con los </a:t>
            </a:r>
            <a:r>
              <a:rPr lang="es-ES" dirty="0" err="1">
                <a:solidFill>
                  <a:schemeClr val="tx1"/>
                </a:solidFill>
              </a:rPr>
              <a:t>piés</a:t>
            </a:r>
            <a:r>
              <a:rPr lang="es-ES" dirty="0">
                <a:solidFill>
                  <a:schemeClr val="tx1"/>
                </a:solidFill>
              </a:rPr>
              <a:t> y brazos, </a:t>
            </a:r>
            <a:r>
              <a:rPr lang="es-ES" b="1" dirty="0">
                <a:solidFill>
                  <a:schemeClr val="tx1"/>
                </a:solidFill>
              </a:rPr>
              <a:t>con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orden</a:t>
            </a:r>
            <a:r>
              <a:rPr lang="es-ES" dirty="0">
                <a:solidFill>
                  <a:schemeClr val="tx1"/>
                </a:solidFill>
              </a:rPr>
              <a:t>, y à </a:t>
            </a:r>
            <a:r>
              <a:rPr lang="es-ES" dirty="0" err="1">
                <a:solidFill>
                  <a:schemeClr val="tx1"/>
                </a:solidFill>
              </a:rPr>
              <a:t>compàs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ſiguiendo</a:t>
            </a:r>
            <a:r>
              <a:rPr lang="es-ES" dirty="0">
                <a:solidFill>
                  <a:schemeClr val="tx1"/>
                </a:solidFill>
              </a:rPr>
              <a:t> la </a:t>
            </a:r>
            <a:r>
              <a:rPr lang="es-ES" dirty="0" err="1">
                <a:solidFill>
                  <a:schemeClr val="tx1"/>
                </a:solidFill>
              </a:rPr>
              <a:t>conſonáncia</a:t>
            </a:r>
            <a:r>
              <a:rPr lang="es-ES" dirty="0">
                <a:solidFill>
                  <a:schemeClr val="tx1"/>
                </a:solidFill>
              </a:rPr>
              <a:t> del </a:t>
            </a:r>
            <a:r>
              <a:rPr lang="es-ES" dirty="0" err="1">
                <a:solidFill>
                  <a:schemeClr val="tx1"/>
                </a:solidFill>
              </a:rPr>
              <a:t>inſtrumento</a:t>
            </a:r>
            <a:r>
              <a:rPr lang="es-ES" dirty="0">
                <a:solidFill>
                  <a:schemeClr val="tx1"/>
                </a:solidFill>
              </a:rPr>
              <a:t> que se tañe.’ [</a:t>
            </a:r>
            <a:r>
              <a:rPr lang="es-ES" i="1" dirty="0">
                <a:solidFill>
                  <a:schemeClr val="tx1"/>
                </a:solidFill>
              </a:rPr>
              <a:t>Aut.</a:t>
            </a:r>
            <a:r>
              <a:rPr lang="es-ES" dirty="0">
                <a:solidFill>
                  <a:schemeClr val="tx1"/>
                </a:solidFill>
              </a:rPr>
              <a:t>1729] </a:t>
            </a: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	‘Ejecutar </a:t>
            </a:r>
            <a:r>
              <a:rPr lang="es-ES" dirty="0">
                <a:solidFill>
                  <a:schemeClr val="tx1"/>
                </a:solidFill>
              </a:rPr>
              <a:t>movimientos </a:t>
            </a:r>
            <a:r>
              <a:rPr lang="es-ES" b="1" dirty="0">
                <a:solidFill>
                  <a:schemeClr val="tx1"/>
                </a:solidFill>
              </a:rPr>
              <a:t>acompasados</a:t>
            </a:r>
            <a:r>
              <a:rPr lang="es-ES" dirty="0">
                <a:solidFill>
                  <a:schemeClr val="tx1"/>
                </a:solidFill>
              </a:rPr>
              <a:t> con el cuerpo, brazos y pies.’ [</a:t>
            </a:r>
            <a:r>
              <a:rPr lang="es-ES" i="1" dirty="0">
                <a:solidFill>
                  <a:schemeClr val="tx1"/>
                </a:solidFill>
              </a:rPr>
              <a:t>DRAE</a:t>
            </a:r>
            <a:r>
              <a:rPr lang="es-ES" dirty="0">
                <a:solidFill>
                  <a:schemeClr val="tx1"/>
                </a:solidFill>
              </a:rPr>
              <a:t> 2014</a:t>
            </a:r>
            <a:r>
              <a:rPr lang="es-ES" dirty="0" smtClean="0">
                <a:solidFill>
                  <a:schemeClr val="tx1"/>
                </a:solidFill>
              </a:rPr>
              <a:t>].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bailotear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62487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i="1" dirty="0" smtClean="0">
                <a:ea typeface="Times New Roman" panose="02020603050405020304" pitchFamily="18" charset="0"/>
              </a:rPr>
              <a:t>bailotear</a:t>
            </a:r>
            <a:r>
              <a:rPr lang="es-ES" b="1" dirty="0" smtClean="0">
                <a:ea typeface="Times New Roman" panose="02020603050405020304" pitchFamily="18" charset="0"/>
              </a:rPr>
              <a:t> </a:t>
            </a:r>
            <a:r>
              <a:rPr lang="es-ES" dirty="0" smtClean="0">
                <a:ea typeface="Times New Roman" panose="02020603050405020304" pitchFamily="18" charset="0"/>
              </a:rPr>
              <a:t>[</a:t>
            </a:r>
            <a:r>
              <a:rPr lang="es-ES" i="1" dirty="0" smtClean="0">
                <a:ea typeface="Times New Roman" panose="02020603050405020304" pitchFamily="18" charset="0"/>
              </a:rPr>
              <a:t>CORDE </a:t>
            </a:r>
            <a:r>
              <a:rPr lang="es-ES" b="1" dirty="0" smtClean="0">
                <a:ea typeface="Times New Roman" panose="02020603050405020304" pitchFamily="18" charset="0"/>
              </a:rPr>
              <a:t>1878</a:t>
            </a:r>
            <a:r>
              <a:rPr lang="es-ES" dirty="0" smtClean="0">
                <a:ea typeface="Times New Roman" panose="02020603050405020304" pitchFamily="18" charset="0"/>
              </a:rPr>
              <a:t>]</a:t>
            </a:r>
          </a:p>
          <a:p>
            <a:endParaRPr lang="es-ES" dirty="0" smtClean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ea typeface="Times New Roman" panose="02020603050405020304" pitchFamily="18" charset="0"/>
              </a:rPr>
              <a:t>‘</a:t>
            </a:r>
            <a:r>
              <a:rPr lang="es-ES" dirty="0">
                <a:ea typeface="Times New Roman" panose="02020603050405020304" pitchFamily="18" charset="0"/>
              </a:rPr>
              <a:t>Bailar mucho, y en especial cuando se hace </a:t>
            </a:r>
            <a:r>
              <a:rPr lang="es-ES" b="1" dirty="0">
                <a:ea typeface="Times New Roman" panose="02020603050405020304" pitchFamily="18" charset="0"/>
              </a:rPr>
              <a:t>sin</a:t>
            </a:r>
            <a:r>
              <a:rPr lang="es-ES" dirty="0">
                <a:ea typeface="Times New Roman" panose="02020603050405020304" pitchFamily="18" charset="0"/>
              </a:rPr>
              <a:t> </a:t>
            </a:r>
            <a:r>
              <a:rPr lang="es-ES" b="1" dirty="0">
                <a:ea typeface="Times New Roman" panose="02020603050405020304" pitchFamily="18" charset="0"/>
              </a:rPr>
              <a:t>gracia</a:t>
            </a:r>
            <a:r>
              <a:rPr lang="es-ES" dirty="0">
                <a:ea typeface="Times New Roman" panose="02020603050405020304" pitchFamily="18" charset="0"/>
              </a:rPr>
              <a:t> </a:t>
            </a:r>
            <a:r>
              <a:rPr lang="es-ES" dirty="0" err="1">
                <a:ea typeface="Times New Roman" panose="02020603050405020304" pitchFamily="18" charset="0"/>
              </a:rPr>
              <a:t>ó</a:t>
            </a:r>
            <a:r>
              <a:rPr lang="es-ES" dirty="0">
                <a:ea typeface="Times New Roman" panose="02020603050405020304" pitchFamily="18" charset="0"/>
              </a:rPr>
              <a:t> sin formalidad’ [A. Usual 1843  y </a:t>
            </a:r>
            <a:r>
              <a:rPr lang="es-ES" i="1" dirty="0">
                <a:ea typeface="Times New Roman" panose="02020603050405020304" pitchFamily="18" charset="0"/>
              </a:rPr>
              <a:t>DRAE</a:t>
            </a:r>
            <a:r>
              <a:rPr lang="es-ES" dirty="0">
                <a:ea typeface="Times New Roman" panose="02020603050405020304" pitchFamily="18" charset="0"/>
              </a:rPr>
              <a:t> 2014]. </a:t>
            </a:r>
            <a:endParaRPr lang="es-ES" dirty="0" smtClean="0">
              <a:ea typeface="Times New Roman" panose="02020603050405020304" pitchFamily="18" charset="0"/>
            </a:endParaRPr>
          </a:p>
          <a:p>
            <a:endParaRPr lang="es-ES" dirty="0" smtClean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ea typeface="Times New Roman" panose="02020603050405020304" pitchFamily="18" charset="0"/>
              </a:rPr>
              <a:t>‘</a:t>
            </a:r>
            <a:r>
              <a:rPr lang="es-ES" dirty="0">
                <a:ea typeface="Times New Roman" panose="02020603050405020304" pitchFamily="18" charset="0"/>
              </a:rPr>
              <a:t>v. n. fam. Bailar </a:t>
            </a:r>
            <a:r>
              <a:rPr lang="es-ES" i="1" dirty="0">
                <a:ea typeface="Times New Roman" panose="02020603050405020304" pitchFamily="18" charset="0"/>
              </a:rPr>
              <a:t>mucho</a:t>
            </a:r>
            <a:r>
              <a:rPr lang="es-ES" dirty="0">
                <a:ea typeface="Times New Roman" panose="02020603050405020304" pitchFamily="18" charset="0"/>
              </a:rPr>
              <a:t>, </a:t>
            </a:r>
            <a:r>
              <a:rPr lang="es-ES" b="1" dirty="0">
                <a:ea typeface="Times New Roman" panose="02020603050405020304" pitchFamily="18" charset="0"/>
              </a:rPr>
              <a:t>furiosamente</a:t>
            </a:r>
            <a:r>
              <a:rPr lang="es-ES" dirty="0">
                <a:ea typeface="Times New Roman" panose="02020603050405020304" pitchFamily="18" charset="0"/>
              </a:rPr>
              <a:t>, pero </a:t>
            </a:r>
            <a:r>
              <a:rPr lang="es-ES" b="1" dirty="0">
                <a:ea typeface="Times New Roman" panose="02020603050405020304" pitchFamily="18" charset="0"/>
              </a:rPr>
              <a:t>sin gracias</a:t>
            </a:r>
            <a:r>
              <a:rPr lang="es-ES" dirty="0">
                <a:ea typeface="Times New Roman" panose="02020603050405020304" pitchFamily="18" charset="0"/>
              </a:rPr>
              <a:t>, do</a:t>
            </a:r>
            <a:r>
              <a:rPr lang="es-ES" b="1" dirty="0">
                <a:ea typeface="Times New Roman" panose="02020603050405020304" pitchFamily="18" charset="0"/>
              </a:rPr>
              <a:t>n</a:t>
            </a:r>
            <a:r>
              <a:rPr lang="es-ES" dirty="0">
                <a:ea typeface="Times New Roman" panose="02020603050405020304" pitchFamily="18" charset="0"/>
              </a:rPr>
              <a:t>aires </a:t>
            </a:r>
            <a:r>
              <a:rPr lang="es-ES" b="1" dirty="0">
                <a:ea typeface="Times New Roman" panose="02020603050405020304" pitchFamily="18" charset="0"/>
              </a:rPr>
              <a:t>ni ligereza</a:t>
            </a:r>
            <a:r>
              <a:rPr lang="es-ES" dirty="0">
                <a:ea typeface="Times New Roman" panose="02020603050405020304" pitchFamily="18" charset="0"/>
              </a:rPr>
              <a:t>, con </a:t>
            </a:r>
            <a:r>
              <a:rPr lang="es-ES" b="1" dirty="0">
                <a:ea typeface="Times New Roman" panose="02020603050405020304" pitchFamily="18" charset="0"/>
              </a:rPr>
              <a:t>desmadejamiento</a:t>
            </a:r>
            <a:r>
              <a:rPr lang="es-ES" dirty="0">
                <a:ea typeface="Times New Roman" panose="02020603050405020304" pitchFamily="18" charset="0"/>
              </a:rPr>
              <a:t> y </a:t>
            </a:r>
            <a:r>
              <a:rPr lang="es-ES" b="1" dirty="0">
                <a:ea typeface="Times New Roman" panose="02020603050405020304" pitchFamily="18" charset="0"/>
              </a:rPr>
              <a:t>desgarbo</a:t>
            </a:r>
            <a:r>
              <a:rPr lang="es-ES" dirty="0">
                <a:ea typeface="Times New Roman" panose="02020603050405020304" pitchFamily="18" charset="0"/>
              </a:rPr>
              <a:t>, de una manera </a:t>
            </a:r>
            <a:r>
              <a:rPr lang="es-ES" b="1" dirty="0">
                <a:ea typeface="Times New Roman" panose="02020603050405020304" pitchFamily="18" charset="0"/>
              </a:rPr>
              <a:t>informal</a:t>
            </a:r>
            <a:r>
              <a:rPr lang="es-ES" dirty="0">
                <a:ea typeface="Times New Roman" panose="02020603050405020304" pitchFamily="18" charset="0"/>
              </a:rPr>
              <a:t> y </a:t>
            </a:r>
            <a:r>
              <a:rPr lang="es-ES" b="1" dirty="0">
                <a:ea typeface="Times New Roman" panose="02020603050405020304" pitchFamily="18" charset="0"/>
              </a:rPr>
              <a:t>rústica</a:t>
            </a:r>
            <a:r>
              <a:rPr lang="es-ES" dirty="0">
                <a:ea typeface="Times New Roman" panose="02020603050405020304" pitchFamily="18" charset="0"/>
              </a:rPr>
              <a:t>, etc.’ </a:t>
            </a:r>
            <a:r>
              <a:rPr lang="es-ES" dirty="0">
                <a:solidFill>
                  <a:schemeClr val="tx1"/>
                </a:solidFill>
              </a:rPr>
              <a:t>[Domínguez 1853]</a:t>
            </a: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bailotear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14847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dirty="0" smtClean="0"/>
              <a:t>dansoter</a:t>
            </a:r>
            <a:r>
              <a:rPr lang="fr-FR" b="1" i="1" dirty="0"/>
              <a:t>/ </a:t>
            </a:r>
            <a:r>
              <a:rPr lang="fr-FR" i="1" dirty="0"/>
              <a:t>dansotter</a:t>
            </a:r>
            <a:r>
              <a:rPr lang="fr-FR" dirty="0"/>
              <a:t> </a:t>
            </a:r>
            <a:r>
              <a:rPr lang="fr-FR" i="1" dirty="0"/>
              <a:t>[</a:t>
            </a:r>
            <a:r>
              <a:rPr lang="fr-FR" i="1" dirty="0" err="1"/>
              <a:t>TLFi</a:t>
            </a:r>
            <a:r>
              <a:rPr lang="fr-FR" i="1" dirty="0"/>
              <a:t> </a:t>
            </a:r>
            <a:r>
              <a:rPr lang="fr-FR" dirty="0"/>
              <a:t>1648] </a:t>
            </a: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es-ES" dirty="0" smtClean="0"/>
              <a:t>	‘</a:t>
            </a:r>
            <a:r>
              <a:rPr lang="es-ES" dirty="0" err="1"/>
              <a:t>Danser</a:t>
            </a:r>
            <a:r>
              <a:rPr lang="es-ES" dirty="0"/>
              <a:t> un </a:t>
            </a:r>
            <a:r>
              <a:rPr lang="es-ES" dirty="0" err="1"/>
              <a:t>peu</a:t>
            </a:r>
            <a:r>
              <a:rPr lang="es-ES" dirty="0"/>
              <a:t>, </a:t>
            </a:r>
            <a:r>
              <a:rPr lang="es-ES" b="1" dirty="0"/>
              <a:t>à</a:t>
            </a:r>
            <a:r>
              <a:rPr lang="es-ES" dirty="0"/>
              <a:t> </a:t>
            </a:r>
            <a:r>
              <a:rPr lang="es-ES" b="1" dirty="0"/>
              <a:t>peine</a:t>
            </a:r>
            <a:r>
              <a:rPr lang="es-ES" dirty="0"/>
              <a:t>’ [</a:t>
            </a:r>
            <a:r>
              <a:rPr lang="es-ES" i="1" dirty="0" err="1"/>
              <a:t>TLFi</a:t>
            </a:r>
            <a:r>
              <a:rPr lang="es-ES" dirty="0" smtClean="0"/>
              <a:t>]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lnSpc>
                <a:spcPct val="150000"/>
              </a:lnSpc>
              <a:buNone/>
            </a:pPr>
            <a:r>
              <a:rPr lang="fr-FR" i="1" dirty="0" smtClean="0"/>
              <a:t>	‘</a:t>
            </a:r>
            <a:r>
              <a:rPr lang="fr-FR" dirty="0"/>
              <a:t>Danse sans élan, sans souplesse, avec </a:t>
            </a:r>
            <a:r>
              <a:rPr lang="fr-FR" dirty="0" smtClean="0"/>
              <a:t>roideur</a:t>
            </a:r>
            <a:r>
              <a:rPr lang="fr-FR" dirty="0"/>
              <a:t>, </a:t>
            </a:r>
            <a:r>
              <a:rPr lang="fr-FR" dirty="0" smtClean="0"/>
              <a:t>comme </a:t>
            </a:r>
            <a:r>
              <a:rPr lang="fr-FR" dirty="0"/>
              <a:t>un vieillard.’ [Bescherelle </a:t>
            </a:r>
            <a:r>
              <a:rPr lang="fr-FR" dirty="0" smtClean="0"/>
              <a:t>	1856</a:t>
            </a:r>
            <a:r>
              <a:rPr lang="fr-FR" dirty="0"/>
              <a:t>]</a:t>
            </a:r>
          </a:p>
          <a:p>
            <a:pPr>
              <a:lnSpc>
                <a:spcPct val="150000"/>
              </a:lnSpc>
            </a:pPr>
            <a:endParaRPr lang="fr-FR" sz="2800" dirty="0"/>
          </a:p>
          <a:p>
            <a:pPr>
              <a:lnSpc>
                <a:spcPct val="150000"/>
              </a:lnSpc>
            </a:pP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bailotear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25325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s-ES" sz="3600" dirty="0" smtClean="0"/>
              <a:t>Tipo 3. </a:t>
            </a:r>
            <a:r>
              <a:rPr lang="es-ES" sz="36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Base verbal </a:t>
            </a:r>
            <a:r>
              <a:rPr lang="es-ES" sz="36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-</a:t>
            </a:r>
            <a:r>
              <a:rPr lang="es-ES" sz="36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ear</a:t>
            </a:r>
            <a:r>
              <a:rPr lang="es-ES" sz="36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6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ot-ear</a:t>
            </a:r>
            <a:endParaRPr lang="es-ES" sz="3600" i="1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 rot="10800000" flipV="1">
            <a:off x="1518620" y="2204864"/>
            <a:ext cx="6095999" cy="3600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b="1" i="1" dirty="0" smtClean="0"/>
              <a:t>ZANGOLOTEAR</a:t>
            </a:r>
            <a:endParaRPr lang="es-ES" b="1" i="1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26741"/>
              </p:ext>
            </p:extLst>
          </p:nvPr>
        </p:nvGraphicFramePr>
        <p:xfrm>
          <a:off x="1043608" y="2780928"/>
          <a:ext cx="7401145" cy="3384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229"/>
                <a:gridCol w="1480229"/>
                <a:gridCol w="1480229"/>
                <a:gridCol w="1480229"/>
                <a:gridCol w="1480229"/>
              </a:tblGrid>
              <a:tr h="366856"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+mn-lt"/>
                        </a:rPr>
                        <a:t>fuentes</a:t>
                      </a:r>
                      <a:endParaRPr lang="es-E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+mn-lt"/>
                        </a:rPr>
                        <a:t>sustantivo</a:t>
                      </a:r>
                      <a:endParaRPr lang="es-E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>
                          <a:latin typeface="+mn-lt"/>
                        </a:rPr>
                        <a:t>-</a:t>
                      </a:r>
                      <a:r>
                        <a:rPr lang="es-ES" b="1" i="1" dirty="0" err="1" smtClean="0">
                          <a:latin typeface="+mn-lt"/>
                        </a:rPr>
                        <a:t>ar</a:t>
                      </a:r>
                      <a:endParaRPr lang="es-ES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>
                          <a:latin typeface="+mn-lt"/>
                        </a:rPr>
                        <a:t>-</a:t>
                      </a:r>
                      <a:r>
                        <a:rPr lang="es-ES" b="1" i="1" dirty="0" err="1" smtClean="0">
                          <a:latin typeface="+mn-lt"/>
                        </a:rPr>
                        <a:t>ear</a:t>
                      </a:r>
                      <a:endParaRPr lang="es-ES" b="1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>
                          <a:latin typeface="+mn-lt"/>
                        </a:rPr>
                        <a:t>-</a:t>
                      </a:r>
                      <a:r>
                        <a:rPr lang="es-ES" b="1" i="1" dirty="0" err="1" smtClean="0">
                          <a:latin typeface="+mn-lt"/>
                        </a:rPr>
                        <a:t>ot-ear</a:t>
                      </a:r>
                      <a:endParaRPr lang="es-ES" b="1" i="1" dirty="0">
                        <a:latin typeface="+mn-lt"/>
                      </a:endParaRPr>
                    </a:p>
                  </a:txBody>
                  <a:tcPr/>
                </a:tc>
              </a:tr>
              <a:tr h="929288">
                <a:tc>
                  <a:txBody>
                    <a:bodyPr/>
                    <a:lstStyle/>
                    <a:p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zanca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E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r>
                        <a:rPr lang="es-ES" sz="18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a-ES" sz="1800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zangar</a:t>
                      </a:r>
                      <a:endParaRPr lang="ca-ES" sz="1800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800" i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ca-ES" sz="1800" i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zancar</a:t>
                      </a:r>
                      <a:endParaRPr lang="es-ES" sz="1800" i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çanquear</a:t>
                      </a:r>
                      <a:r>
                        <a:rPr lang="es-E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ca-ES" sz="1800" b="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a-ES" sz="18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a-ES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zanquear</a:t>
                      </a:r>
                      <a:endParaRPr lang="es-E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zangolotear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99512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n-lt"/>
                        </a:rPr>
                        <a:t>diccionarios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1495</a:t>
                      </a:r>
                      <a:endParaRPr lang="es-ES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1495</a:t>
                      </a:r>
                    </a:p>
                    <a:p>
                      <a:endParaRPr lang="ca-ES" dirty="0" smtClean="0">
                        <a:latin typeface="+mn-lt"/>
                      </a:endParaRPr>
                    </a:p>
                    <a:p>
                      <a:r>
                        <a:rPr lang="ca-ES" b="1" dirty="0" smtClean="0">
                          <a:latin typeface="+mn-lt"/>
                        </a:rPr>
                        <a:t>1607</a:t>
                      </a:r>
                      <a:endParaRPr lang="es-E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1853</a:t>
                      </a:r>
                    </a:p>
                    <a:p>
                      <a:endParaRPr lang="ca-ES" sz="18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8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9208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n-lt"/>
                        </a:rPr>
                        <a:t>textos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1246-1252</a:t>
                      </a:r>
                      <a:endParaRPr lang="es-ES" sz="18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1464-1474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a-ES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b="1" dirty="0" smtClean="0">
                          <a:latin typeface="+mn-lt"/>
                        </a:rPr>
                        <a:t>1560-1578</a:t>
                      </a:r>
                      <a:endParaRPr lang="es-ES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latin typeface="+mn-lt"/>
                        </a:rPr>
                        <a:t>1491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04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  <a:noFill/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800" b="1" i="1" dirty="0" smtClean="0">
                <a:ea typeface="Times New Roman"/>
              </a:rPr>
              <a:t> </a:t>
            </a:r>
            <a:r>
              <a:rPr lang="es-ES" sz="2800" b="1" i="1" dirty="0" err="1" smtClean="0">
                <a:ea typeface="Times New Roman"/>
              </a:rPr>
              <a:t>çanquear</a:t>
            </a:r>
            <a:r>
              <a:rPr lang="es-ES" sz="2800" i="1" dirty="0" smtClean="0">
                <a:ea typeface="Times New Roman"/>
              </a:rPr>
              <a:t> </a:t>
            </a:r>
            <a:r>
              <a:rPr lang="es-ES" dirty="0">
                <a:ea typeface="Times New Roman"/>
              </a:rPr>
              <a:t>[</a:t>
            </a:r>
            <a:r>
              <a:rPr lang="es-ES" i="1" dirty="0">
                <a:ea typeface="Times New Roman"/>
              </a:rPr>
              <a:t>CORDE</a:t>
            </a:r>
            <a:r>
              <a:rPr lang="es-ES" dirty="0">
                <a:ea typeface="Times New Roman"/>
              </a:rPr>
              <a:t> 1464-1474</a:t>
            </a:r>
            <a:r>
              <a:rPr lang="es-ES" dirty="0" smtClean="0">
                <a:ea typeface="Times New Roman"/>
              </a:rPr>
              <a:t>]</a:t>
            </a:r>
            <a:r>
              <a:rPr lang="es-ES" sz="2800" dirty="0" smtClean="0">
                <a:ea typeface="Times New Roman"/>
              </a:rPr>
              <a:t> </a:t>
            </a:r>
            <a:r>
              <a:rPr lang="es-ES" sz="2800" dirty="0" smtClean="0">
                <a:ea typeface="Calibri"/>
                <a:cs typeface="Times New Roman"/>
              </a:rPr>
              <a:t>‘</a:t>
            </a:r>
            <a:r>
              <a:rPr lang="es-ES" sz="2800" dirty="0" err="1">
                <a:ea typeface="Calibri"/>
                <a:cs typeface="Times New Roman"/>
              </a:rPr>
              <a:t>çanquear</a:t>
            </a:r>
            <a:r>
              <a:rPr lang="es-ES" sz="2800" dirty="0">
                <a:ea typeface="Calibri"/>
                <a:cs typeface="Times New Roman"/>
              </a:rPr>
              <a:t>. </a:t>
            </a:r>
            <a:r>
              <a:rPr lang="es-ES" sz="2800" dirty="0" err="1">
                <a:ea typeface="Calibri"/>
                <a:cs typeface="Times New Roman"/>
              </a:rPr>
              <a:t>diuaricor</a:t>
            </a:r>
            <a:r>
              <a:rPr lang="es-ES" sz="2800" dirty="0">
                <a:ea typeface="Calibri"/>
                <a:cs typeface="Times New Roman"/>
              </a:rPr>
              <a:t>. </a:t>
            </a:r>
            <a:r>
              <a:rPr lang="es-ES" sz="2800" dirty="0" err="1">
                <a:ea typeface="Calibri"/>
                <a:cs typeface="Times New Roman"/>
              </a:rPr>
              <a:t>aris</a:t>
            </a:r>
            <a:r>
              <a:rPr lang="es-ES" sz="2800" dirty="0">
                <a:ea typeface="Calibri"/>
                <a:cs typeface="Times New Roman"/>
              </a:rPr>
              <a:t>’ </a:t>
            </a:r>
            <a:r>
              <a:rPr lang="es-ES" sz="2800" dirty="0" smtClean="0">
                <a:ea typeface="Calibri"/>
                <a:cs typeface="Times New Roman"/>
              </a:rPr>
              <a:t>(divagar)</a:t>
            </a:r>
            <a:r>
              <a:rPr lang="es-ES" sz="2800" dirty="0" smtClean="0">
                <a:ea typeface="Calibri"/>
              </a:rPr>
              <a:t> [Nebrija 1495] ‘d</a:t>
            </a:r>
            <a:r>
              <a:rPr lang="es-ES" sz="2800" dirty="0" smtClean="0">
                <a:ea typeface="Times New Roman"/>
              </a:rPr>
              <a:t>eambular</a:t>
            </a:r>
            <a:r>
              <a:rPr lang="es-ES" sz="2800" dirty="0">
                <a:ea typeface="Times New Roman"/>
              </a:rPr>
              <a:t>, vagabundear, errar, vagar</a:t>
            </a:r>
            <a:r>
              <a:rPr lang="es-ES" sz="2800" dirty="0" smtClean="0">
                <a:ea typeface="Times New Roman"/>
              </a:rPr>
              <a:t>’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s-ES" sz="2800" dirty="0" smtClean="0"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2800" dirty="0" smtClean="0">
                <a:ea typeface="Calibri"/>
                <a:cs typeface="Times New Roman"/>
              </a:rPr>
              <a:t> </a:t>
            </a:r>
            <a:r>
              <a:rPr lang="es-ES" sz="2800" b="1" i="1" dirty="0" smtClean="0">
                <a:ea typeface="Calibri"/>
                <a:cs typeface="Times New Roman"/>
              </a:rPr>
              <a:t>zanquear</a:t>
            </a:r>
            <a:r>
              <a:rPr lang="es-ES" sz="2800" dirty="0" smtClean="0">
                <a:ea typeface="Calibri"/>
                <a:cs typeface="Times New Roman"/>
              </a:rPr>
              <a:t> [</a:t>
            </a:r>
            <a:r>
              <a:rPr lang="es-ES" sz="2800" dirty="0" err="1" smtClean="0">
                <a:ea typeface="Calibri"/>
                <a:cs typeface="Times New Roman"/>
              </a:rPr>
              <a:t>Oudin</a:t>
            </a:r>
            <a:r>
              <a:rPr lang="es-ES" sz="2800" dirty="0" smtClean="0">
                <a:ea typeface="Calibri"/>
                <a:cs typeface="Times New Roman"/>
              </a:rPr>
              <a:t> 1607] ‘Torcer </a:t>
            </a:r>
            <a:r>
              <a:rPr lang="es-ES" sz="2800" dirty="0">
                <a:ea typeface="Calibri"/>
                <a:cs typeface="Times New Roman"/>
              </a:rPr>
              <a:t>las piernas al </a:t>
            </a:r>
            <a:r>
              <a:rPr lang="es-ES" sz="2800" dirty="0" smtClean="0">
                <a:ea typeface="Calibri"/>
                <a:cs typeface="Times New Roman"/>
              </a:rPr>
              <a:t>andar’. ‘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Por </a:t>
            </a:r>
            <a:r>
              <a:rPr lang="es-ES" sz="2800" dirty="0" err="1">
                <a:latin typeface="Calibri"/>
                <a:ea typeface="Calibri"/>
                <a:cs typeface="Times New Roman"/>
              </a:rPr>
              <a:t>extenſión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 vale </a:t>
            </a:r>
            <a:r>
              <a:rPr lang="es-ES" sz="2800" b="1" dirty="0">
                <a:latin typeface="Calibri"/>
                <a:ea typeface="Calibri"/>
                <a:cs typeface="Times New Roman"/>
              </a:rPr>
              <a:t>andar mucho à pie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, y con </a:t>
            </a:r>
            <a:r>
              <a:rPr lang="es-ES" sz="2800" b="1" dirty="0" err="1">
                <a:latin typeface="Calibri"/>
                <a:ea typeface="Calibri"/>
                <a:cs typeface="Times New Roman"/>
              </a:rPr>
              <a:t>prieſſa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 de una parte à otra</a:t>
            </a:r>
            <a:r>
              <a:rPr lang="es-ES" sz="2800" dirty="0" smtClean="0">
                <a:latin typeface="Calibri"/>
                <a:ea typeface="Calibri"/>
                <a:cs typeface="Times New Roman"/>
              </a:rPr>
              <a:t>.’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 [</a:t>
            </a:r>
            <a:r>
              <a:rPr lang="es-ES" sz="2800" i="1" dirty="0" err="1">
                <a:latin typeface="Calibri"/>
                <a:ea typeface="Calibri"/>
                <a:cs typeface="Times New Roman"/>
              </a:rPr>
              <a:t>Aut</a:t>
            </a:r>
            <a:r>
              <a:rPr lang="es-ES" sz="2800" i="1" dirty="0">
                <a:latin typeface="Calibri"/>
                <a:ea typeface="Calibri"/>
                <a:cs typeface="Times New Roman"/>
              </a:rPr>
              <a:t>. </a:t>
            </a:r>
            <a:r>
              <a:rPr lang="es-ES" sz="2800" dirty="0">
                <a:latin typeface="Calibri"/>
                <a:ea typeface="Calibri"/>
                <a:cs typeface="Times New Roman"/>
              </a:rPr>
              <a:t>1739]</a:t>
            </a:r>
            <a:endParaRPr lang="es-ES" sz="2800" dirty="0" smtClean="0">
              <a:ea typeface="Times New Roman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i="1" dirty="0" err="1" smtClean="0">
                <a:solidFill>
                  <a:srgbClr val="4E3B30"/>
                </a:solidFill>
              </a:rPr>
              <a:t>zangolotear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395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4340" indent="-342900">
              <a:lnSpc>
                <a:spcPct val="150000"/>
              </a:lnSpc>
              <a:buClr>
                <a:srgbClr val="F0A22E"/>
              </a:buClr>
            </a:pPr>
            <a:r>
              <a:rPr lang="es-ES" b="1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zangotear</a:t>
            </a:r>
            <a:r>
              <a:rPr lang="es-ES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</a:t>
            </a: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‘jugar de zanca o anca’ [Rosal 1611] o ‘mover extra</a:t>
            </a:r>
            <a:r>
              <a:rPr lang="es-ES" b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vagante</a:t>
            </a:r>
            <a:r>
              <a:rPr lang="es-ES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mente de un lado á otro alguna cosa’ [Terreros 1788</a:t>
            </a:r>
            <a:r>
              <a:rPr lang="es-ES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]</a:t>
            </a:r>
          </a:p>
          <a:p>
            <a:pPr marL="434340" indent="-342900">
              <a:lnSpc>
                <a:spcPct val="150000"/>
              </a:lnSpc>
              <a:buClr>
                <a:srgbClr val="F0A22E"/>
              </a:buClr>
            </a:pPr>
            <a:r>
              <a:rPr lang="ca-ES" b="1" i="1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zangolotear</a:t>
            </a:r>
            <a:r>
              <a:rPr lang="ca-ES" b="1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[</a:t>
            </a:r>
            <a:r>
              <a:rPr lang="ca-ES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Aut. </a:t>
            </a:r>
            <a:r>
              <a:rPr lang="ca-ES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1739] ‘</a:t>
            </a:r>
            <a:r>
              <a:rPr lang="es-ES" dirty="0" smtClean="0">
                <a:ea typeface="Calibri"/>
                <a:cs typeface="Times New Roman"/>
              </a:rPr>
              <a:t>Mover </a:t>
            </a:r>
            <a:r>
              <a:rPr lang="es-ES" b="1" dirty="0">
                <a:ea typeface="Calibri"/>
                <a:cs typeface="Times New Roman"/>
              </a:rPr>
              <a:t>ridícula</a:t>
            </a:r>
            <a:r>
              <a:rPr lang="es-ES" dirty="0">
                <a:ea typeface="Calibri"/>
                <a:cs typeface="Times New Roman"/>
              </a:rPr>
              <a:t>, y </a:t>
            </a:r>
            <a:r>
              <a:rPr lang="es-ES" b="1" dirty="0">
                <a:ea typeface="Calibri"/>
                <a:cs typeface="Times New Roman"/>
              </a:rPr>
              <a:t>violentamente</a:t>
            </a:r>
            <a:r>
              <a:rPr lang="es-ES" dirty="0">
                <a:ea typeface="Calibri"/>
                <a:cs typeface="Times New Roman"/>
              </a:rPr>
              <a:t> alguna </a:t>
            </a:r>
            <a:r>
              <a:rPr lang="es-ES" dirty="0" err="1">
                <a:ea typeface="Calibri"/>
                <a:cs typeface="Times New Roman"/>
              </a:rPr>
              <a:t>coſa</a:t>
            </a:r>
            <a:r>
              <a:rPr lang="es-ES" dirty="0">
                <a:ea typeface="Calibri"/>
                <a:cs typeface="Times New Roman"/>
              </a:rPr>
              <a:t>. </a:t>
            </a:r>
            <a:r>
              <a:rPr lang="es-ES" dirty="0" err="1">
                <a:ea typeface="Calibri"/>
                <a:cs typeface="Times New Roman"/>
              </a:rPr>
              <a:t>Diceſe</a:t>
            </a:r>
            <a:r>
              <a:rPr lang="es-ES" dirty="0">
                <a:ea typeface="Calibri"/>
                <a:cs typeface="Times New Roman"/>
              </a:rPr>
              <a:t> </a:t>
            </a:r>
            <a:r>
              <a:rPr lang="es-ES" dirty="0" err="1">
                <a:ea typeface="Calibri"/>
                <a:cs typeface="Times New Roman"/>
              </a:rPr>
              <a:t>tambien</a:t>
            </a:r>
            <a:r>
              <a:rPr lang="es-ES" dirty="0">
                <a:ea typeface="Calibri"/>
                <a:cs typeface="Times New Roman"/>
              </a:rPr>
              <a:t> Zangotear. </a:t>
            </a:r>
            <a:r>
              <a:rPr lang="es-ES" dirty="0" smtClean="0">
                <a:ea typeface="Calibri"/>
                <a:cs typeface="Times New Roman"/>
              </a:rPr>
              <a:t>‘</a:t>
            </a:r>
            <a:r>
              <a:rPr lang="es-ES" dirty="0" smtClean="0">
                <a:ea typeface="Times New Roman"/>
                <a:cs typeface="Times New Roman"/>
              </a:rPr>
              <a:t>Dicho </a:t>
            </a:r>
            <a:r>
              <a:rPr lang="es-ES" dirty="0">
                <a:ea typeface="Times New Roman"/>
                <a:cs typeface="Times New Roman"/>
              </a:rPr>
              <a:t>de una persona: Moverse de una parte a otra sin concierto ni</a:t>
            </a:r>
            <a:r>
              <a:rPr lang="es-ES" b="1" dirty="0">
                <a:ea typeface="Times New Roman"/>
                <a:cs typeface="Times New Roman"/>
              </a:rPr>
              <a:t> </a:t>
            </a:r>
            <a:r>
              <a:rPr lang="es-ES" dirty="0">
                <a:ea typeface="Times New Roman"/>
                <a:cs typeface="Times New Roman"/>
              </a:rPr>
              <a:t>propósito</a:t>
            </a:r>
            <a:r>
              <a:rPr lang="es-ES" dirty="0" smtClean="0">
                <a:ea typeface="Times New Roman"/>
                <a:cs typeface="Times New Roman"/>
              </a:rPr>
              <a:t>.’ [</a:t>
            </a:r>
            <a:r>
              <a:rPr lang="es-ES" i="1" dirty="0" smtClean="0">
                <a:ea typeface="Times New Roman"/>
                <a:cs typeface="Times New Roman"/>
              </a:rPr>
              <a:t>DRAE</a:t>
            </a:r>
            <a:r>
              <a:rPr lang="es-ES" dirty="0" smtClean="0">
                <a:ea typeface="Times New Roman"/>
                <a:cs typeface="Times New Roman"/>
              </a:rPr>
              <a:t> 2014]</a:t>
            </a:r>
            <a:endParaRPr lang="es-ES" sz="2000" dirty="0">
              <a:ea typeface="Calibri"/>
              <a:cs typeface="Times New Roman"/>
            </a:endParaRPr>
          </a:p>
          <a:p>
            <a:pPr marL="91440" indent="0">
              <a:lnSpc>
                <a:spcPct val="150000"/>
              </a:lnSpc>
              <a:buClr>
                <a:srgbClr val="F0A22E"/>
              </a:buClr>
              <a:buNone/>
            </a:pPr>
            <a:endParaRPr lang="es-ES" dirty="0" smtClean="0">
              <a:latin typeface="Calibri"/>
              <a:ea typeface="Calibri"/>
              <a:cs typeface="Times New Roman"/>
            </a:endParaRPr>
          </a:p>
          <a:p>
            <a:pPr marL="548640" lvl="0" indent="-457200">
              <a:lnSpc>
                <a:spcPct val="150000"/>
              </a:lnSpc>
              <a:buClr>
                <a:srgbClr val="F0A22E"/>
              </a:buClr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i="1" dirty="0" err="1" smtClean="0"/>
              <a:t>zangolotear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73167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b="1" i="1" dirty="0" err="1" smtClean="0">
                <a:ea typeface="Times New Roman"/>
              </a:rPr>
              <a:t>gambiller</a:t>
            </a:r>
            <a:r>
              <a:rPr lang="es-ES" i="1" dirty="0" smtClean="0">
                <a:ea typeface="Times New Roman"/>
              </a:rPr>
              <a:t> </a:t>
            </a:r>
            <a:r>
              <a:rPr lang="es-ES" dirty="0">
                <a:ea typeface="Times New Roman"/>
              </a:rPr>
              <a:t>‘</a:t>
            </a:r>
            <a:r>
              <a:rPr lang="es-ES" dirty="0" err="1">
                <a:ea typeface="Times New Roman"/>
              </a:rPr>
              <a:t>marcher</a:t>
            </a:r>
            <a:r>
              <a:rPr lang="es-ES" dirty="0">
                <a:ea typeface="Times New Roman"/>
              </a:rPr>
              <a:t>, </a:t>
            </a:r>
            <a:r>
              <a:rPr lang="es-ES" dirty="0" err="1">
                <a:ea typeface="Times New Roman"/>
              </a:rPr>
              <a:t>s’en</a:t>
            </a:r>
            <a:r>
              <a:rPr lang="es-ES" dirty="0">
                <a:ea typeface="Times New Roman"/>
              </a:rPr>
              <a:t> </a:t>
            </a:r>
            <a:r>
              <a:rPr lang="es-ES" dirty="0" err="1">
                <a:ea typeface="Times New Roman"/>
              </a:rPr>
              <a:t>aller</a:t>
            </a:r>
            <a:r>
              <a:rPr lang="es-ES" dirty="0">
                <a:ea typeface="Times New Roman"/>
              </a:rPr>
              <a:t>’, ‘</a:t>
            </a:r>
            <a:r>
              <a:rPr lang="es-ES" dirty="0" err="1">
                <a:ea typeface="Times New Roman"/>
              </a:rPr>
              <a:t>agiter</a:t>
            </a:r>
            <a:r>
              <a:rPr lang="es-ES" dirty="0">
                <a:ea typeface="Times New Roman"/>
              </a:rPr>
              <a:t> les jambes, se </a:t>
            </a:r>
            <a:r>
              <a:rPr lang="es-ES" dirty="0" err="1">
                <a:ea typeface="Times New Roman"/>
              </a:rPr>
              <a:t>trémousser</a:t>
            </a:r>
            <a:r>
              <a:rPr lang="es-ES" dirty="0">
                <a:ea typeface="Times New Roman"/>
              </a:rPr>
              <a:t>’ [</a:t>
            </a:r>
            <a:r>
              <a:rPr lang="es-ES" i="1" dirty="0" err="1">
                <a:ea typeface="Times New Roman"/>
              </a:rPr>
              <a:t>TLFi</a:t>
            </a:r>
            <a:r>
              <a:rPr lang="es-ES" dirty="0">
                <a:ea typeface="Times New Roman"/>
              </a:rPr>
              <a:t> </a:t>
            </a:r>
            <a:r>
              <a:rPr lang="es-ES" b="1" dirty="0">
                <a:ea typeface="Times New Roman"/>
              </a:rPr>
              <a:t>1609</a:t>
            </a:r>
            <a:r>
              <a:rPr lang="es-ES" dirty="0">
                <a:ea typeface="Times New Roman"/>
              </a:rPr>
              <a:t>]  </a:t>
            </a:r>
            <a:endParaRPr lang="es-ES" dirty="0" smtClean="0">
              <a:ea typeface="Times New Roman"/>
            </a:endParaRPr>
          </a:p>
          <a:p>
            <a:pPr>
              <a:lnSpc>
                <a:spcPct val="150000"/>
              </a:lnSpc>
            </a:pPr>
            <a:endParaRPr lang="es-ES" dirty="0"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es-ES" dirty="0" smtClean="0">
                <a:ea typeface="Times New Roman"/>
              </a:rPr>
              <a:t>forma </a:t>
            </a:r>
            <a:r>
              <a:rPr lang="es-ES" dirty="0" err="1" smtClean="0">
                <a:ea typeface="Times New Roman"/>
              </a:rPr>
              <a:t>ant</a:t>
            </a:r>
            <a:r>
              <a:rPr lang="es-ES" dirty="0" smtClean="0">
                <a:ea typeface="Times New Roman"/>
              </a:rPr>
              <a:t>. </a:t>
            </a:r>
            <a:r>
              <a:rPr lang="es-ES" b="1" i="1" dirty="0" err="1">
                <a:ea typeface="Times New Roman"/>
              </a:rPr>
              <a:t>jambillier</a:t>
            </a:r>
            <a:r>
              <a:rPr lang="es-ES" i="1" dirty="0">
                <a:ea typeface="Times New Roman"/>
              </a:rPr>
              <a:t> </a:t>
            </a:r>
            <a:r>
              <a:rPr lang="es-ES" dirty="0">
                <a:ea typeface="Times New Roman"/>
              </a:rPr>
              <a:t>‘</a:t>
            </a:r>
            <a:r>
              <a:rPr lang="es-ES" dirty="0" err="1">
                <a:ea typeface="Times New Roman"/>
              </a:rPr>
              <a:t>Marcher</a:t>
            </a:r>
            <a:r>
              <a:rPr lang="es-ES" dirty="0">
                <a:ea typeface="Times New Roman"/>
              </a:rPr>
              <a:t> </a:t>
            </a:r>
            <a:r>
              <a:rPr lang="es-ES" dirty="0" err="1">
                <a:ea typeface="Times New Roman"/>
              </a:rPr>
              <a:t>d’une</a:t>
            </a:r>
            <a:r>
              <a:rPr lang="es-ES" dirty="0">
                <a:ea typeface="Times New Roman"/>
              </a:rPr>
              <a:t> </a:t>
            </a:r>
            <a:r>
              <a:rPr lang="es-ES" b="1" dirty="0" err="1">
                <a:ea typeface="Times New Roman"/>
              </a:rPr>
              <a:t>manière</a:t>
            </a:r>
            <a:r>
              <a:rPr lang="es-ES" dirty="0">
                <a:ea typeface="Times New Roman"/>
              </a:rPr>
              <a:t> </a:t>
            </a:r>
            <a:r>
              <a:rPr lang="es-ES" b="1" dirty="0" err="1">
                <a:ea typeface="Times New Roman"/>
              </a:rPr>
              <a:t>ridicule</a:t>
            </a:r>
            <a:r>
              <a:rPr lang="es-ES" b="1" dirty="0">
                <a:ea typeface="Times New Roman"/>
              </a:rPr>
              <a:t>’</a:t>
            </a:r>
            <a:r>
              <a:rPr lang="es-ES" dirty="0">
                <a:ea typeface="Times New Roman"/>
              </a:rPr>
              <a:t> [</a:t>
            </a:r>
            <a:r>
              <a:rPr lang="es-ES" i="1" dirty="0" err="1" smtClean="0">
                <a:ea typeface="Times New Roman"/>
              </a:rPr>
              <a:t>Dictionnaire</a:t>
            </a:r>
            <a:r>
              <a:rPr lang="es-ES" i="1" dirty="0" smtClean="0">
                <a:ea typeface="Times New Roman"/>
              </a:rPr>
              <a:t> </a:t>
            </a:r>
            <a:r>
              <a:rPr lang="es-ES" i="1" dirty="0">
                <a:ea typeface="Times New Roman"/>
              </a:rPr>
              <a:t>du </a:t>
            </a:r>
            <a:r>
              <a:rPr lang="es-ES" i="1" dirty="0" err="1" smtClean="0">
                <a:ea typeface="Times New Roman"/>
              </a:rPr>
              <a:t>Moyen</a:t>
            </a:r>
            <a:r>
              <a:rPr lang="es-ES" i="1" dirty="0" smtClean="0">
                <a:ea typeface="Times New Roman"/>
              </a:rPr>
              <a:t> </a:t>
            </a:r>
            <a:r>
              <a:rPr lang="es-ES" i="1" dirty="0" err="1">
                <a:ea typeface="Times New Roman"/>
              </a:rPr>
              <a:t>Français</a:t>
            </a:r>
            <a:r>
              <a:rPr lang="es-ES" i="1" dirty="0">
                <a:ea typeface="Times New Roman"/>
              </a:rPr>
              <a:t> </a:t>
            </a:r>
            <a:r>
              <a:rPr lang="es-ES" dirty="0">
                <a:ea typeface="Times New Roman"/>
              </a:rPr>
              <a:t>(</a:t>
            </a:r>
            <a:r>
              <a:rPr lang="es-ES" i="1" dirty="0">
                <a:ea typeface="Times New Roman"/>
              </a:rPr>
              <a:t>DMF</a:t>
            </a:r>
            <a:r>
              <a:rPr lang="es-ES" dirty="0">
                <a:ea typeface="Times New Roman"/>
              </a:rPr>
              <a:t>), 1300-1500</a:t>
            </a:r>
            <a:r>
              <a:rPr lang="es-ES" dirty="0" smtClean="0">
                <a:ea typeface="Times New Roman"/>
              </a:rPr>
              <a:t>]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i="1" dirty="0" err="1" smtClean="0"/>
              <a:t>zangolotear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937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s-ES" sz="3200" dirty="0" smtClean="0"/>
              <a:t>Tipo 4 </a:t>
            </a:r>
            <a:br>
              <a:rPr lang="es-ES" sz="3200" dirty="0" smtClean="0"/>
            </a:br>
            <a:r>
              <a:rPr lang="es-ES" sz="32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Base </a:t>
            </a:r>
            <a:r>
              <a:rPr lang="es-ES" sz="32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onomatopéyica + (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-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ar</a:t>
            </a:r>
            <a:r>
              <a:rPr lang="es-ES" sz="32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)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ear</a:t>
            </a:r>
            <a:r>
              <a:rPr lang="es-ES" sz="3200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 &gt; -</a:t>
            </a:r>
            <a:r>
              <a:rPr lang="es-ES" sz="3200" i="1" dirty="0" err="1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ot-ear</a:t>
            </a:r>
            <a:endParaRPr lang="es-ES" sz="3200" i="1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 rot="10800000" flipV="1">
            <a:off x="1518620" y="2204864"/>
            <a:ext cx="6095999" cy="36004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b="1" i="1" dirty="0" smtClean="0"/>
              <a:t>CHAPOTEAR</a:t>
            </a:r>
            <a:endParaRPr lang="es-ES" b="1" i="1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5513"/>
              </p:ext>
            </p:extLst>
          </p:nvPr>
        </p:nvGraphicFramePr>
        <p:xfrm>
          <a:off x="1043607" y="2564904"/>
          <a:ext cx="7401145" cy="40193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0229"/>
                <a:gridCol w="1480229"/>
                <a:gridCol w="1480229"/>
                <a:gridCol w="1480229"/>
                <a:gridCol w="1480229"/>
              </a:tblGrid>
              <a:tr h="50405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fuentes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/>
                        <a:t>sustantivo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ear</a:t>
                      </a:r>
                      <a:endParaRPr lang="es-E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-</a:t>
                      </a:r>
                      <a:r>
                        <a:rPr lang="es-ES" b="1" i="1" dirty="0" err="1" smtClean="0"/>
                        <a:t>ot-ear</a:t>
                      </a:r>
                      <a:endParaRPr lang="es-ES" b="1" i="1" dirty="0"/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chapa</a:t>
                      </a:r>
                      <a:endParaRPr lang="es-E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*chapar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chapear</a:t>
                      </a:r>
                      <a:endParaRPr lang="es-ES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onom</a:t>
                      </a:r>
                      <a:r>
                        <a:rPr lang="es-E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E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chap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8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8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variante </a:t>
                      </a:r>
                    </a:p>
                    <a:p>
                      <a:r>
                        <a:rPr lang="es-E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Chaz</a:t>
                      </a:r>
                      <a:r>
                        <a:rPr lang="es-E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[1611]</a:t>
                      </a:r>
                      <a:endParaRPr lang="es-E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chapotear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diccionarios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1495</a:t>
                      </a:r>
                      <a:endParaRPr lang="es-E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1495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1729</a:t>
                      </a: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lang="es-ES" dirty="0" smtClean="0"/>
                        <a:t>textos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1348 </a:t>
                      </a:r>
                      <a:endParaRPr lang="es-ES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</a:t>
                      </a:r>
                      <a:endParaRPr lang="es-E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1550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1576-1577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37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800" dirty="0" err="1" smtClean="0">
                <a:solidFill>
                  <a:srgbClr val="4E3B30"/>
                </a:solidFill>
              </a:rPr>
              <a:t>Orígenes</a:t>
            </a:r>
            <a:r>
              <a:rPr lang="ca-ES" sz="4800" dirty="0" smtClean="0">
                <a:solidFill>
                  <a:srgbClr val="4E3B30"/>
                </a:solidFill>
              </a:rPr>
              <a:t> del </a:t>
            </a:r>
            <a:r>
              <a:rPr lang="ca-ES" sz="4800" dirty="0" err="1" smtClean="0">
                <a:solidFill>
                  <a:srgbClr val="4E3B30"/>
                </a:solidFill>
              </a:rPr>
              <a:t>sufijo</a:t>
            </a:r>
            <a:r>
              <a:rPr lang="ca-ES" sz="4800" dirty="0" smtClean="0">
                <a:solidFill>
                  <a:srgbClr val="4E3B30"/>
                </a:solidFill>
              </a:rPr>
              <a:t> </a:t>
            </a:r>
            <a:r>
              <a:rPr lang="ca-ES" sz="4800" i="1" dirty="0">
                <a:solidFill>
                  <a:srgbClr val="4E3B30"/>
                </a:solidFill>
              </a:rPr>
              <a:t>-</a:t>
            </a:r>
            <a:r>
              <a:rPr lang="ca-ES" sz="4800" i="1" dirty="0" err="1">
                <a:solidFill>
                  <a:srgbClr val="4E3B30"/>
                </a:solidFill>
              </a:rPr>
              <a:t>ear</a:t>
            </a:r>
            <a:endParaRPr lang="es-ES" sz="48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Formación </a:t>
            </a:r>
            <a:r>
              <a:rPr lang="es-ES_tradnl" sz="2000" dirty="0">
                <a:solidFill>
                  <a:prstClr val="black"/>
                </a:solidFill>
                <a:ea typeface="Times New Roman"/>
              </a:rPr>
              <a:t>equivalente al sufijo heleno </a:t>
            </a:r>
            <a:r>
              <a:rPr lang="es-ES_tradnl" sz="2000" i="1" dirty="0">
                <a:solidFill>
                  <a:prstClr val="black"/>
                </a:solidFill>
                <a:ea typeface="Times New Roman"/>
              </a:rPr>
              <a:t>–</a:t>
            </a:r>
            <a:r>
              <a:rPr lang="es-ES_tradnl" sz="2000" i="1" dirty="0" err="1" smtClean="0">
                <a:solidFill>
                  <a:prstClr val="black"/>
                </a:solidFill>
                <a:ea typeface="Times New Roman"/>
              </a:rPr>
              <a:t>ίζω</a:t>
            </a:r>
            <a:endParaRPr lang="es-ES_tradnl" sz="2000" i="1" dirty="0" smtClean="0">
              <a:solidFill>
                <a:prstClr val="black"/>
              </a:solidFill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i="1" dirty="0" smtClean="0">
                <a:solidFill>
                  <a:prstClr val="black"/>
                </a:solidFill>
                <a:ea typeface="Times New Roman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Procedente del latín culto, </a:t>
            </a:r>
            <a:r>
              <a:rPr lang="es-ES_tradnl" sz="2000" b="1" i="1" dirty="0">
                <a:ea typeface="Times New Roman"/>
              </a:rPr>
              <a:t>–</a:t>
            </a:r>
            <a:r>
              <a:rPr lang="es-ES_tradnl" sz="2000" b="1" i="1" dirty="0" err="1">
                <a:ea typeface="Times New Roman"/>
              </a:rPr>
              <a:t>izō</a:t>
            </a:r>
            <a:r>
              <a:rPr lang="es-ES_tradnl" sz="2000" b="1" i="1" dirty="0">
                <a:ea typeface="Times New Roman"/>
              </a:rPr>
              <a:t>, -</a:t>
            </a:r>
            <a:r>
              <a:rPr lang="es-ES_tradnl" sz="2000" b="1" i="1" dirty="0" err="1" smtClean="0">
                <a:ea typeface="Times New Roman"/>
              </a:rPr>
              <a:t>āre</a:t>
            </a:r>
            <a:r>
              <a:rPr lang="es-ES_tradnl" sz="2000" dirty="0" smtClean="0">
                <a:ea typeface="Times New Roman"/>
              </a:rPr>
              <a:t>: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_tradnl" sz="2000" dirty="0" smtClean="0"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b="1" i="1" dirty="0">
                <a:ea typeface="Times New Roman"/>
              </a:rPr>
              <a:t>	</a:t>
            </a:r>
            <a:r>
              <a:rPr lang="es-ES_tradnl" sz="2000" i="1" dirty="0" err="1" smtClean="0">
                <a:ea typeface="Times New Roman"/>
              </a:rPr>
              <a:t>citarizō</a:t>
            </a:r>
            <a:r>
              <a:rPr lang="es-ES_tradnl" sz="2000" i="1" dirty="0">
                <a:ea typeface="Times New Roman"/>
              </a:rPr>
              <a:t>, -</a:t>
            </a:r>
            <a:r>
              <a:rPr lang="es-ES_tradnl" sz="2000" i="1" dirty="0" err="1">
                <a:ea typeface="Times New Roman"/>
              </a:rPr>
              <a:t>āre</a:t>
            </a:r>
            <a:r>
              <a:rPr lang="es-ES_tradnl" sz="2000" i="1" dirty="0">
                <a:ea typeface="Times New Roman"/>
              </a:rPr>
              <a:t> </a:t>
            </a:r>
            <a:r>
              <a:rPr lang="es-ES_tradnl" sz="2000" dirty="0">
                <a:ea typeface="Times New Roman"/>
              </a:rPr>
              <a:t>‘tocar la cítara’ (</a:t>
            </a:r>
            <a:r>
              <a:rPr lang="es-ES_tradnl" sz="2000" dirty="0" err="1">
                <a:ea typeface="Times New Roman"/>
              </a:rPr>
              <a:t>κιθ</a:t>
            </a:r>
            <a:r>
              <a:rPr lang="es-ES_tradnl" sz="2000" dirty="0">
                <a:ea typeface="Times New Roman"/>
              </a:rPr>
              <a:t>αρίζω)</a:t>
            </a:r>
            <a:endParaRPr lang="es-ES_tradnl" sz="2000" i="1" dirty="0" smtClean="0">
              <a:solidFill>
                <a:prstClr val="black"/>
              </a:solidFill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i="1" dirty="0" smtClean="0">
                <a:ea typeface="Times New Roman"/>
              </a:rPr>
              <a:t>	</a:t>
            </a:r>
            <a:r>
              <a:rPr lang="es-ES_tradnl" sz="2000" i="1" dirty="0" err="1" smtClean="0">
                <a:ea typeface="Times New Roman"/>
              </a:rPr>
              <a:t>prophetizō</a:t>
            </a:r>
            <a:r>
              <a:rPr lang="es-ES_tradnl" sz="2000" i="1" dirty="0">
                <a:ea typeface="Times New Roman"/>
              </a:rPr>
              <a:t>, -</a:t>
            </a:r>
            <a:r>
              <a:rPr lang="es-ES_tradnl" sz="2000" i="1" dirty="0" err="1">
                <a:ea typeface="Times New Roman"/>
              </a:rPr>
              <a:t>āre</a:t>
            </a:r>
            <a:r>
              <a:rPr lang="es-ES_tradnl" sz="2000" dirty="0">
                <a:ea typeface="Times New Roman"/>
              </a:rPr>
              <a:t> ‘profetizar’ (π</a:t>
            </a:r>
            <a:r>
              <a:rPr lang="es-ES_tradnl" sz="2000" dirty="0" err="1">
                <a:ea typeface="Times New Roman"/>
              </a:rPr>
              <a:t>ροφητίζω</a:t>
            </a:r>
            <a:r>
              <a:rPr lang="es-ES_tradnl" sz="2000" dirty="0" smtClean="0">
                <a:ea typeface="Times New Roman"/>
              </a:rPr>
              <a:t>)</a:t>
            </a:r>
            <a:r>
              <a:rPr lang="es-ES_tradnl" sz="2000" i="1" dirty="0">
                <a:ea typeface="Times New Roman"/>
              </a:rPr>
              <a:t> </a:t>
            </a:r>
            <a:endParaRPr lang="es-ES_tradnl" sz="2000" i="1" dirty="0" smtClean="0"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i="1" dirty="0">
                <a:ea typeface="Times New Roman"/>
              </a:rPr>
              <a:t>	</a:t>
            </a:r>
            <a:r>
              <a:rPr lang="es-ES_tradnl" sz="2000" i="1" dirty="0" err="1" smtClean="0">
                <a:ea typeface="Times New Roman"/>
              </a:rPr>
              <a:t>baptizō</a:t>
            </a:r>
            <a:r>
              <a:rPr lang="es-ES_tradnl" sz="2000" i="1" dirty="0">
                <a:ea typeface="Times New Roman"/>
              </a:rPr>
              <a:t>, -</a:t>
            </a:r>
            <a:r>
              <a:rPr lang="es-ES_tradnl" sz="2000" i="1" dirty="0" err="1">
                <a:ea typeface="Times New Roman"/>
              </a:rPr>
              <a:t>āre</a:t>
            </a:r>
            <a:r>
              <a:rPr lang="es-ES_tradnl" sz="2000" i="1" dirty="0">
                <a:ea typeface="Times New Roman"/>
              </a:rPr>
              <a:t> </a:t>
            </a:r>
            <a:r>
              <a:rPr lang="es-ES_tradnl" sz="2000" dirty="0">
                <a:ea typeface="Times New Roman"/>
              </a:rPr>
              <a:t>‘bautizar’ (βαπ</a:t>
            </a:r>
            <a:r>
              <a:rPr lang="es-ES_tradnl" sz="2000" dirty="0" err="1">
                <a:ea typeface="Times New Roman"/>
              </a:rPr>
              <a:t>τίζω</a:t>
            </a:r>
            <a:r>
              <a:rPr lang="es-ES_tradnl" sz="2000" dirty="0">
                <a:ea typeface="Times New Roman"/>
              </a:rPr>
              <a:t> ‘sumergir, zambullir</a:t>
            </a:r>
            <a:r>
              <a:rPr lang="es-ES_tradnl" sz="2000" dirty="0" smtClean="0">
                <a:ea typeface="Times New Roman"/>
              </a:rPr>
              <a:t>’)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_tradnl" sz="2000" i="1" dirty="0">
              <a:solidFill>
                <a:prstClr val="black"/>
              </a:solidFill>
              <a:ea typeface="Times New Roman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Procedente del </a:t>
            </a:r>
            <a:r>
              <a:rPr lang="es-ES_tradnl" sz="2000" b="1" dirty="0" smtClean="0">
                <a:solidFill>
                  <a:prstClr val="black"/>
                </a:solidFill>
                <a:ea typeface="Times New Roman"/>
              </a:rPr>
              <a:t>latín tardío </a:t>
            </a: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o vulgar,</a:t>
            </a:r>
            <a:r>
              <a:rPr lang="es-ES_tradnl" sz="2000" b="1" i="1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s-ES_tradnl" sz="2000" b="1" i="1" dirty="0">
                <a:solidFill>
                  <a:prstClr val="black"/>
                </a:solidFill>
                <a:ea typeface="Times New Roman"/>
              </a:rPr>
              <a:t>-</a:t>
            </a:r>
            <a:r>
              <a:rPr lang="es-ES_tradnl" sz="2000" b="1" i="1" dirty="0" err="1">
                <a:solidFill>
                  <a:prstClr val="black"/>
                </a:solidFill>
                <a:ea typeface="Times New Roman"/>
              </a:rPr>
              <a:t>idiō</a:t>
            </a:r>
            <a:r>
              <a:rPr lang="es-ES_tradnl" sz="2000" b="1" i="1" dirty="0">
                <a:solidFill>
                  <a:prstClr val="black"/>
                </a:solidFill>
                <a:ea typeface="Times New Roman"/>
              </a:rPr>
              <a:t>, -</a:t>
            </a:r>
            <a:r>
              <a:rPr lang="es-ES_tradnl" sz="2000" b="1" i="1" dirty="0" err="1">
                <a:solidFill>
                  <a:prstClr val="black"/>
                </a:solidFill>
                <a:ea typeface="Times New Roman"/>
              </a:rPr>
              <a:t>āre</a:t>
            </a:r>
            <a:r>
              <a:rPr lang="es-ES_tradnl" sz="2000" i="1" dirty="0">
                <a:solidFill>
                  <a:prstClr val="black"/>
                </a:solidFill>
                <a:ea typeface="Times New Roman"/>
              </a:rPr>
              <a:t>.</a:t>
            </a:r>
            <a:r>
              <a:rPr lang="es-ES_tradnl" sz="2000" dirty="0">
                <a:solidFill>
                  <a:prstClr val="black"/>
                </a:solidFill>
                <a:ea typeface="Times New Roman"/>
              </a:rPr>
              <a:t> </a:t>
            </a:r>
            <a:endParaRPr lang="es-ES_tradnl" sz="2000" dirty="0" smtClean="0">
              <a:solidFill>
                <a:prstClr val="black"/>
              </a:solidFill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s-ES_tradnl" sz="2000" dirty="0" smtClean="0">
              <a:solidFill>
                <a:prstClr val="black"/>
              </a:solidFill>
              <a:ea typeface="Times New Roman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dirty="0">
                <a:solidFill>
                  <a:prstClr val="black"/>
                </a:solidFill>
                <a:ea typeface="Times New Roman"/>
              </a:rPr>
              <a:t>	</a:t>
            </a:r>
            <a:r>
              <a:rPr lang="es-ES_tradnl" sz="2000" i="1" dirty="0" err="1" smtClean="0">
                <a:solidFill>
                  <a:prstClr val="black"/>
                </a:solidFill>
                <a:ea typeface="Times New Roman"/>
              </a:rPr>
              <a:t>baptidiō</a:t>
            </a:r>
            <a:r>
              <a:rPr lang="es-ES_tradnl" sz="2000" i="1" dirty="0" smtClean="0">
                <a:solidFill>
                  <a:prstClr val="black"/>
                </a:solidFill>
                <a:ea typeface="Times New Roman"/>
              </a:rPr>
              <a:t>,-</a:t>
            </a:r>
            <a:r>
              <a:rPr lang="es-ES_tradnl" sz="2000" i="1" dirty="0" err="1" smtClean="0">
                <a:solidFill>
                  <a:prstClr val="black"/>
                </a:solidFill>
                <a:ea typeface="Times New Roman"/>
              </a:rPr>
              <a:t>āre</a:t>
            </a: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 &gt; </a:t>
            </a:r>
            <a:r>
              <a:rPr lang="es-ES_tradnl" sz="2000" i="1" dirty="0" err="1" smtClean="0">
                <a:solidFill>
                  <a:prstClr val="black"/>
                </a:solidFill>
                <a:ea typeface="Times New Roman"/>
              </a:rPr>
              <a:t>baptear</a:t>
            </a:r>
            <a:r>
              <a:rPr lang="es-ES_tradnl" sz="2000" i="1" dirty="0" smtClean="0">
                <a:solidFill>
                  <a:prstClr val="black"/>
                </a:solidFill>
                <a:ea typeface="Times New Roman"/>
              </a:rPr>
              <a:t> </a:t>
            </a: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[Berceo, s. XIII] </a:t>
            </a:r>
          </a:p>
          <a:p>
            <a:pPr marL="0" indent="0" algn="r" fontAlgn="base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(</a:t>
            </a:r>
            <a:r>
              <a:rPr lang="es-ES_tradnl" sz="2000" dirty="0" err="1" smtClean="0">
                <a:solidFill>
                  <a:prstClr val="black"/>
                </a:solidFill>
                <a:ea typeface="Times New Roman"/>
              </a:rPr>
              <a:t>Pharies</a:t>
            </a:r>
            <a:r>
              <a:rPr lang="es-ES_tradnl" sz="2000" dirty="0" smtClean="0">
                <a:solidFill>
                  <a:prstClr val="black"/>
                </a:solidFill>
                <a:ea typeface="Times New Roman"/>
              </a:rPr>
              <a:t> 2002)</a:t>
            </a:r>
            <a:endParaRPr lang="es-ES_tradnl" sz="2000" dirty="0">
              <a:solidFill>
                <a:prstClr val="black"/>
              </a:solidFill>
              <a:ea typeface="Times New Roman"/>
            </a:endParaRPr>
          </a:p>
          <a:p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129484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/>
          </a:bodyPr>
          <a:lstStyle/>
          <a:p>
            <a:r>
              <a:rPr lang="es-ES" b="1" i="1" dirty="0">
                <a:ea typeface="Times New Roman"/>
              </a:rPr>
              <a:t>chapear  </a:t>
            </a:r>
            <a:r>
              <a:rPr lang="es-ES" sz="2200" dirty="0">
                <a:ea typeface="Times New Roman"/>
              </a:rPr>
              <a:t>[Nebrija </a:t>
            </a:r>
            <a:r>
              <a:rPr lang="es-ES" sz="2200" b="1" dirty="0">
                <a:ea typeface="Times New Roman"/>
              </a:rPr>
              <a:t>1495</a:t>
            </a:r>
            <a:r>
              <a:rPr lang="es-ES" sz="2200" dirty="0">
                <a:ea typeface="Times New Roman"/>
              </a:rPr>
              <a:t>] </a:t>
            </a:r>
            <a:r>
              <a:rPr lang="es-ES" dirty="0">
                <a:ea typeface="Times New Roman"/>
              </a:rPr>
              <a:t>‘Chapear como con chapas. crepito. as</a:t>
            </a:r>
            <a:r>
              <a:rPr lang="es-ES" dirty="0" smtClean="0">
                <a:ea typeface="Times New Roman"/>
              </a:rPr>
              <a:t>.’</a:t>
            </a:r>
          </a:p>
          <a:p>
            <a:pPr marL="0" indent="0">
              <a:buNone/>
            </a:pPr>
            <a:r>
              <a:rPr lang="es-ES" sz="2200" dirty="0" smtClean="0">
                <a:solidFill>
                  <a:srgbClr val="0070C0"/>
                </a:solidFill>
                <a:ea typeface="Times New Roman"/>
              </a:rPr>
              <a:t> </a:t>
            </a:r>
          </a:p>
          <a:p>
            <a:r>
              <a:rPr lang="es-ES" sz="2200" dirty="0" smtClean="0">
                <a:solidFill>
                  <a:schemeClr val="tx1"/>
                </a:solidFill>
                <a:ea typeface="Times New Roman"/>
              </a:rPr>
              <a:t>[</a:t>
            </a:r>
            <a:r>
              <a:rPr lang="es-ES" sz="2200" dirty="0">
                <a:solidFill>
                  <a:schemeClr val="tx1"/>
                </a:solidFill>
                <a:ea typeface="Times New Roman"/>
              </a:rPr>
              <a:t>Rosal 1611] 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‘Hacer </a:t>
            </a:r>
            <a:r>
              <a:rPr lang="es-ES" b="1" dirty="0">
                <a:solidFill>
                  <a:schemeClr val="tx1"/>
                </a:solidFill>
                <a:ea typeface="Times New Roman"/>
              </a:rPr>
              <a:t>ruido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s-ES" b="1" dirty="0">
                <a:solidFill>
                  <a:schemeClr val="tx1"/>
                </a:solidFill>
                <a:ea typeface="Times New Roman"/>
              </a:rPr>
              <a:t>en el agua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, por el ruido </a:t>
            </a:r>
            <a:r>
              <a:rPr lang="es-ES" dirty="0" smtClean="0">
                <a:solidFill>
                  <a:schemeClr val="tx1"/>
                </a:solidFill>
                <a:ea typeface="Times New Roman"/>
              </a:rPr>
              <a:t>que 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suena. Este es el </a:t>
            </a:r>
            <a:r>
              <a:rPr lang="es-ES" dirty="0" err="1">
                <a:solidFill>
                  <a:schemeClr val="tx1"/>
                </a:solidFill>
                <a:ea typeface="Times New Roman"/>
              </a:rPr>
              <a:t>ruído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 de las chapas, que </a:t>
            </a:r>
            <a:r>
              <a:rPr lang="es-ES" dirty="0" smtClean="0">
                <a:solidFill>
                  <a:schemeClr val="tx1"/>
                </a:solidFill>
                <a:ea typeface="Times New Roman"/>
              </a:rPr>
              <a:t>es </a:t>
            </a:r>
            <a:r>
              <a:rPr lang="es-ES" dirty="0">
                <a:solidFill>
                  <a:schemeClr val="tx1"/>
                </a:solidFill>
                <a:ea typeface="Times New Roman"/>
              </a:rPr>
              <a:t>música </a:t>
            </a:r>
            <a:r>
              <a:rPr lang="es-ES" dirty="0" err="1">
                <a:solidFill>
                  <a:schemeClr val="tx1"/>
                </a:solidFill>
                <a:ea typeface="Times New Roman"/>
              </a:rPr>
              <a:t>antígua</a:t>
            </a:r>
            <a:r>
              <a:rPr lang="es-ES" dirty="0" smtClean="0">
                <a:solidFill>
                  <a:schemeClr val="tx1"/>
                </a:solidFill>
                <a:ea typeface="Times New Roman"/>
              </a:rPr>
              <a:t>.’</a:t>
            </a:r>
          </a:p>
          <a:p>
            <a:pPr marL="0" indent="0">
              <a:buNone/>
            </a:pPr>
            <a:endParaRPr lang="es-ES" dirty="0" smtClean="0">
              <a:ea typeface="Times New Roman"/>
            </a:endParaRPr>
          </a:p>
          <a:p>
            <a:r>
              <a:rPr lang="es-ES" b="1" i="1" dirty="0">
                <a:ea typeface="Times New Roman"/>
              </a:rPr>
              <a:t>chapotear</a:t>
            </a:r>
            <a:r>
              <a:rPr lang="es-ES" i="1" dirty="0">
                <a:ea typeface="Times New Roman"/>
              </a:rPr>
              <a:t> </a:t>
            </a:r>
            <a:r>
              <a:rPr lang="es-ES" sz="2200" dirty="0">
                <a:ea typeface="Times New Roman"/>
              </a:rPr>
              <a:t>[</a:t>
            </a:r>
            <a:r>
              <a:rPr lang="es-ES" sz="2200" i="1" dirty="0">
                <a:ea typeface="Times New Roman"/>
              </a:rPr>
              <a:t>CORDE </a:t>
            </a:r>
            <a:r>
              <a:rPr lang="es-ES" sz="2200" b="1" dirty="0">
                <a:ea typeface="Times New Roman"/>
              </a:rPr>
              <a:t>1576</a:t>
            </a:r>
            <a:r>
              <a:rPr lang="es-ES" sz="2200" dirty="0">
                <a:ea typeface="Times New Roman"/>
              </a:rPr>
              <a:t>] </a:t>
            </a:r>
            <a:r>
              <a:rPr lang="es-ES" dirty="0">
                <a:ea typeface="Times New Roman"/>
              </a:rPr>
              <a:t>‘pisar de recio, ò hacer </a:t>
            </a:r>
            <a:r>
              <a:rPr lang="es-ES" b="1" dirty="0">
                <a:ea typeface="Times New Roman"/>
              </a:rPr>
              <a:t>movimientos en el agua </a:t>
            </a:r>
            <a:r>
              <a:rPr lang="es-ES" dirty="0">
                <a:ea typeface="Times New Roman"/>
              </a:rPr>
              <a:t>ò lodo, con los pies ò manos hasta </a:t>
            </a:r>
            <a:r>
              <a:rPr lang="es-ES" b="1" dirty="0">
                <a:ea typeface="Times New Roman"/>
              </a:rPr>
              <a:t>salpicarse</a:t>
            </a:r>
            <a:r>
              <a:rPr lang="es-ES" dirty="0">
                <a:ea typeface="Times New Roman"/>
              </a:rPr>
              <a:t>.’ </a:t>
            </a:r>
            <a:r>
              <a:rPr lang="es-ES" sz="2200" dirty="0">
                <a:ea typeface="Times New Roman"/>
              </a:rPr>
              <a:t>[</a:t>
            </a:r>
            <a:r>
              <a:rPr lang="es-ES" sz="2200" i="1" dirty="0" err="1">
                <a:ea typeface="Times New Roman"/>
              </a:rPr>
              <a:t>Aut</a:t>
            </a:r>
            <a:r>
              <a:rPr lang="es-ES" sz="2200" i="1" dirty="0">
                <a:ea typeface="Times New Roman"/>
              </a:rPr>
              <a:t>. </a:t>
            </a:r>
            <a:r>
              <a:rPr lang="es-ES" sz="2200" dirty="0">
                <a:ea typeface="Times New Roman"/>
              </a:rPr>
              <a:t>1729</a:t>
            </a:r>
            <a:r>
              <a:rPr lang="es-ES" sz="2200" dirty="0" smtClean="0">
                <a:ea typeface="Times New Roman"/>
              </a:rPr>
              <a:t>]</a:t>
            </a:r>
            <a:r>
              <a:rPr lang="es-ES" dirty="0" smtClean="0">
                <a:ea typeface="Times New Roman"/>
              </a:rPr>
              <a:t>.</a:t>
            </a:r>
          </a:p>
          <a:p>
            <a:endParaRPr lang="es-ES" dirty="0" smtClean="0">
              <a:ea typeface="Times New Roman"/>
            </a:endParaRPr>
          </a:p>
          <a:p>
            <a:endParaRPr lang="es-ES" dirty="0" smtClean="0">
              <a:ea typeface="Times New Roman"/>
            </a:endParaRPr>
          </a:p>
          <a:p>
            <a:endParaRPr lang="es-ES" dirty="0">
              <a:ea typeface="Times New Roman"/>
            </a:endParaRP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chapotear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37412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Clr>
                <a:srgbClr val="F0A22E"/>
              </a:buClr>
              <a:buNone/>
            </a:pPr>
            <a:endParaRPr lang="es-ES" b="1" i="1" dirty="0" smtClean="0">
              <a:solidFill>
                <a:srgbClr val="0070C0"/>
              </a:solidFill>
              <a:ea typeface="Times New Roman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es-ES" sz="2900" b="1" i="1" dirty="0" smtClean="0">
                <a:solidFill>
                  <a:schemeClr val="tx1"/>
                </a:solidFill>
                <a:ea typeface="Times New Roman"/>
              </a:rPr>
              <a:t>chapatal</a:t>
            </a:r>
            <a:r>
              <a:rPr lang="es-ES" sz="2900" i="1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‘lodazal’ [</a:t>
            </a:r>
            <a:r>
              <a:rPr lang="es-ES" sz="2900" i="1" dirty="0">
                <a:solidFill>
                  <a:schemeClr val="tx1"/>
                </a:solidFill>
                <a:ea typeface="Times New Roman"/>
              </a:rPr>
              <a:t>CORDE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 1543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]:</a:t>
            </a:r>
          </a:p>
          <a:p>
            <a:pPr marL="0" lvl="0" indent="0">
              <a:buClr>
                <a:srgbClr val="F0A22E"/>
              </a:buClr>
              <a:buNone/>
            </a:pPr>
            <a:endParaRPr lang="es-ES" sz="2900" dirty="0" smtClean="0">
              <a:solidFill>
                <a:schemeClr val="tx1"/>
              </a:solidFill>
              <a:ea typeface="Times New Roman"/>
            </a:endParaRPr>
          </a:p>
          <a:p>
            <a:pPr marL="0" lvl="0" indent="0">
              <a:buClr>
                <a:srgbClr val="F0A22E"/>
              </a:buClr>
              <a:buNone/>
            </a:pPr>
            <a:r>
              <a:rPr lang="es-ES" sz="2900" dirty="0">
                <a:solidFill>
                  <a:schemeClr val="tx1"/>
                </a:solidFill>
                <a:ea typeface="Times New Roman"/>
              </a:rPr>
              <a:t>	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‘</a:t>
            </a:r>
            <a:r>
              <a:rPr lang="es-ES" sz="2900" dirty="0" err="1">
                <a:solidFill>
                  <a:schemeClr val="tx1"/>
                </a:solidFill>
                <a:ea typeface="Calibri"/>
                <a:cs typeface="Times New Roman"/>
              </a:rPr>
              <a:t>Pantáno</a:t>
            </a:r>
            <a:r>
              <a:rPr lang="es-ES" sz="2900" dirty="0">
                <a:solidFill>
                  <a:schemeClr val="tx1"/>
                </a:solidFill>
                <a:ea typeface="Calibri"/>
                <a:cs typeface="Times New Roman"/>
              </a:rPr>
              <a:t>, hoyo, ò </a:t>
            </a:r>
            <a:r>
              <a:rPr lang="es-ES" sz="2900" dirty="0" err="1">
                <a:solidFill>
                  <a:schemeClr val="tx1"/>
                </a:solidFill>
                <a:ea typeface="Calibri"/>
                <a:cs typeface="Times New Roman"/>
              </a:rPr>
              <a:t>ſitio</a:t>
            </a:r>
            <a:r>
              <a:rPr lang="es-ES" sz="29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s-ES" sz="2900" dirty="0" err="1">
                <a:solidFill>
                  <a:schemeClr val="tx1"/>
                </a:solidFill>
                <a:ea typeface="Calibri"/>
                <a:cs typeface="Times New Roman"/>
              </a:rPr>
              <a:t>baxo</a:t>
            </a:r>
            <a:r>
              <a:rPr lang="es-ES" sz="2900" dirty="0">
                <a:solidFill>
                  <a:schemeClr val="tx1"/>
                </a:solidFill>
                <a:ea typeface="Calibri"/>
                <a:cs typeface="Times New Roman"/>
              </a:rPr>
              <a:t> lleno de cieno ò lodo. Es </a:t>
            </a:r>
            <a:r>
              <a:rPr lang="es-ES" sz="2900" dirty="0" smtClean="0">
                <a:solidFill>
                  <a:schemeClr val="tx1"/>
                </a:solidFill>
                <a:ea typeface="Calibri"/>
                <a:cs typeface="Times New Roman"/>
              </a:rPr>
              <a:t>voz 	</a:t>
            </a:r>
            <a:r>
              <a:rPr lang="es-ES" sz="2900" dirty="0" err="1" smtClean="0">
                <a:solidFill>
                  <a:schemeClr val="tx1"/>
                </a:solidFill>
                <a:ea typeface="Calibri"/>
                <a:cs typeface="Times New Roman"/>
              </a:rPr>
              <a:t>baxa</a:t>
            </a:r>
            <a:r>
              <a:rPr lang="es-ES" sz="29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s-ES" sz="2900" b="1" dirty="0" smtClean="0">
                <a:solidFill>
                  <a:schemeClr val="tx1"/>
                </a:solidFill>
                <a:ea typeface="Calibri"/>
                <a:cs typeface="Times New Roman"/>
              </a:rPr>
              <a:t>formada </a:t>
            </a:r>
            <a:r>
              <a:rPr lang="es-ES" sz="2900" b="1" dirty="0">
                <a:solidFill>
                  <a:schemeClr val="tx1"/>
                </a:solidFill>
                <a:ea typeface="Calibri"/>
                <a:cs typeface="Times New Roman"/>
              </a:rPr>
              <a:t>por la </a:t>
            </a:r>
            <a:r>
              <a:rPr lang="es-ES" sz="2900" b="1" dirty="0" err="1" smtClean="0">
                <a:solidFill>
                  <a:schemeClr val="tx1"/>
                </a:solidFill>
                <a:ea typeface="Calibri"/>
                <a:cs typeface="Times New Roman"/>
              </a:rPr>
              <a:t>figúra</a:t>
            </a:r>
            <a:r>
              <a:rPr lang="es-ES" sz="2900" b="1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s-ES" sz="2900" b="1" dirty="0">
                <a:solidFill>
                  <a:schemeClr val="tx1"/>
                </a:solidFill>
                <a:ea typeface="Calibri"/>
                <a:cs typeface="Times New Roman"/>
              </a:rPr>
              <a:t>onomatopeya</a:t>
            </a:r>
            <a:r>
              <a:rPr lang="es-ES" sz="2900" dirty="0">
                <a:solidFill>
                  <a:schemeClr val="tx1"/>
                </a:solidFill>
                <a:ea typeface="Calibri"/>
                <a:cs typeface="Times New Roman"/>
              </a:rPr>
              <a:t>,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de 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que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en pisando 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la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	caballería con 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la pata hace un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sonido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imita al </a:t>
            </a:r>
            <a:r>
              <a:rPr lang="es-ES" sz="2900" b="1" i="1" dirty="0" err="1" smtClean="0">
                <a:solidFill>
                  <a:schemeClr val="tx1"/>
                </a:solidFill>
                <a:ea typeface="Times New Roman"/>
              </a:rPr>
              <a:t>chaz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’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es-ES" sz="2900" dirty="0">
                <a:solidFill>
                  <a:schemeClr val="tx1"/>
                </a:solidFill>
                <a:ea typeface="Times New Roman"/>
              </a:rPr>
              <a:t>	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[</a:t>
            </a:r>
            <a:r>
              <a:rPr lang="es-ES" sz="2900" dirty="0">
                <a:solidFill>
                  <a:schemeClr val="tx1"/>
                </a:solidFill>
                <a:ea typeface="Times New Roman"/>
              </a:rPr>
              <a:t>A. Usual </a:t>
            </a:r>
            <a:r>
              <a:rPr lang="es-ES" sz="2900" dirty="0" smtClean="0">
                <a:solidFill>
                  <a:schemeClr val="tx1"/>
                </a:solidFill>
                <a:ea typeface="Times New Roman"/>
              </a:rPr>
              <a:t>1729] </a:t>
            </a:r>
          </a:p>
          <a:p>
            <a:pPr marL="0" lvl="0" indent="0">
              <a:buClr>
                <a:srgbClr val="F0A22E"/>
              </a:buClr>
              <a:buNone/>
            </a:pPr>
            <a:endParaRPr lang="es-ES" sz="2900" dirty="0">
              <a:solidFill>
                <a:schemeClr val="tx1"/>
              </a:solidFill>
              <a:ea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ES" sz="3200" b="1" i="1" dirty="0" err="1" smtClean="0">
                <a:solidFill>
                  <a:schemeClr val="tx1"/>
                </a:solidFill>
                <a:ea typeface="Times New Roman"/>
              </a:rPr>
              <a:t>chaz</a:t>
            </a:r>
            <a:r>
              <a:rPr lang="es-ES" sz="3200" i="1" dirty="0">
                <a:solidFill>
                  <a:schemeClr val="tx1"/>
                </a:solidFill>
                <a:ea typeface="Times New Roman"/>
              </a:rPr>
              <a:t>, chas o </a:t>
            </a:r>
            <a:r>
              <a:rPr lang="es-ES" sz="3200" i="1" dirty="0" err="1">
                <a:solidFill>
                  <a:schemeClr val="tx1"/>
                </a:solidFill>
                <a:ea typeface="Times New Roman"/>
              </a:rPr>
              <a:t>cha</a:t>
            </a:r>
            <a:r>
              <a:rPr lang="es-ES" sz="3200" i="1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s-ES" sz="3200" dirty="0">
                <a:solidFill>
                  <a:schemeClr val="tx1"/>
                </a:solidFill>
                <a:ea typeface="Times New Roman"/>
              </a:rPr>
              <a:t>‘</a:t>
            </a:r>
            <a:r>
              <a:rPr lang="es-ES" sz="3200" b="1" dirty="0">
                <a:solidFill>
                  <a:schemeClr val="tx1"/>
                </a:solidFill>
                <a:ea typeface="Times New Roman"/>
              </a:rPr>
              <a:t>sonido de golpe</a:t>
            </a:r>
            <a:r>
              <a:rPr lang="es-ES" sz="3200" dirty="0">
                <a:solidFill>
                  <a:schemeClr val="tx1"/>
                </a:solidFill>
                <a:ea typeface="Times New Roman"/>
              </a:rPr>
              <a:t>’ [Rosal 1611</a:t>
            </a:r>
            <a:r>
              <a:rPr lang="es-ES" sz="3200" dirty="0" smtClean="0">
                <a:solidFill>
                  <a:schemeClr val="tx1"/>
                </a:solidFill>
                <a:ea typeface="Times New Roman"/>
              </a:rPr>
              <a:t>].</a:t>
            </a:r>
            <a:r>
              <a:rPr lang="es-ES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endParaRPr lang="es-ES" sz="3200" dirty="0" smtClean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s-ES" dirty="0" smtClean="0">
                <a:latin typeface="Calibri"/>
                <a:ea typeface="Calibri"/>
                <a:cs typeface="Times New Roman"/>
              </a:rPr>
              <a:t>	 </a:t>
            </a:r>
            <a:r>
              <a:rPr lang="es-ES" sz="2600" dirty="0" smtClean="0">
                <a:latin typeface="Times New Roman"/>
                <a:ea typeface="Times New Roman"/>
              </a:rPr>
              <a:t>“</a:t>
            </a:r>
            <a:r>
              <a:rPr lang="es-ES" sz="2600" i="1" dirty="0">
                <a:latin typeface="Times New Roman"/>
                <a:ea typeface="Times New Roman"/>
              </a:rPr>
              <a:t>Estribillo </a:t>
            </a:r>
            <a:br>
              <a:rPr lang="es-ES" sz="2600" i="1" dirty="0">
                <a:latin typeface="Times New Roman"/>
                <a:ea typeface="Times New Roman"/>
              </a:rPr>
            </a:br>
            <a:r>
              <a:rPr lang="es-ES" sz="2600" i="1" dirty="0" smtClean="0">
                <a:latin typeface="Times New Roman"/>
                <a:ea typeface="Times New Roman"/>
              </a:rPr>
              <a:t>	1 </a:t>
            </a:r>
            <a:r>
              <a:rPr lang="es-ES" sz="2600" b="1" i="1" dirty="0" err="1">
                <a:solidFill>
                  <a:schemeClr val="tx1"/>
                </a:solidFill>
                <a:latin typeface="Times New Roman"/>
                <a:ea typeface="Times New Roman"/>
              </a:rPr>
              <a:t>Chaz</a:t>
            </a:r>
            <a:r>
              <a:rPr lang="es-ES" sz="2600" b="1" i="1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s-ES" sz="2600" b="1" i="1" dirty="0" err="1">
                <a:solidFill>
                  <a:schemeClr val="tx1"/>
                </a:solidFill>
                <a:latin typeface="Times New Roman"/>
                <a:ea typeface="Times New Roman"/>
              </a:rPr>
              <a:t>chaz</a:t>
            </a:r>
            <a:r>
              <a:rPr lang="es-ES" sz="2600" b="1" i="1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es-ES" sz="2600" b="1" i="1" dirty="0" err="1">
                <a:solidFill>
                  <a:schemeClr val="tx1"/>
                </a:solidFill>
                <a:latin typeface="Times New Roman"/>
                <a:ea typeface="Times New Roman"/>
              </a:rPr>
              <a:t>chaz</a:t>
            </a:r>
            <a:r>
              <a:rPr lang="es-ES" sz="2600" i="1" dirty="0">
                <a:latin typeface="Times New Roman"/>
                <a:ea typeface="Times New Roman"/>
              </a:rPr>
              <a:t>. </a:t>
            </a:r>
            <a:br>
              <a:rPr lang="es-ES" sz="2600" i="1" dirty="0">
                <a:latin typeface="Times New Roman"/>
                <a:ea typeface="Times New Roman"/>
              </a:rPr>
            </a:br>
            <a:r>
              <a:rPr lang="es-ES" sz="2600" i="1" dirty="0" smtClean="0">
                <a:latin typeface="Times New Roman"/>
                <a:ea typeface="Times New Roman"/>
              </a:rPr>
              <a:t>	2 </a:t>
            </a:r>
            <a:r>
              <a:rPr lang="es-ES" sz="2600" i="1" dirty="0">
                <a:latin typeface="Times New Roman"/>
                <a:ea typeface="Times New Roman"/>
              </a:rPr>
              <a:t>Qué bien suenan las </a:t>
            </a:r>
            <a:r>
              <a:rPr lang="es-ES" sz="2600" i="1" dirty="0" err="1" smtClean="0">
                <a:latin typeface="Times New Roman"/>
                <a:ea typeface="Times New Roman"/>
              </a:rPr>
              <a:t>castañetillas</a:t>
            </a:r>
            <a:endParaRPr lang="es-ES" sz="2600" i="1" dirty="0" smtClean="0">
              <a:latin typeface="Times New Roman"/>
              <a:ea typeface="Times New Roman"/>
            </a:endParaRPr>
          </a:p>
          <a:p>
            <a:pPr marL="411480" lvl="1" indent="0">
              <a:buNone/>
            </a:pPr>
            <a:r>
              <a:rPr lang="es-ES" sz="2800" i="1" dirty="0" smtClean="0">
                <a:latin typeface="Times New Roman"/>
                <a:ea typeface="Times New Roman"/>
              </a:rPr>
              <a:t>	que </a:t>
            </a:r>
            <a:r>
              <a:rPr lang="es-ES" sz="2800" i="1" dirty="0">
                <a:latin typeface="Times New Roman"/>
                <a:ea typeface="Times New Roman"/>
              </a:rPr>
              <a:t>repican las gitanillas</a:t>
            </a:r>
            <a:r>
              <a:rPr lang="es-ES" sz="2600" dirty="0" smtClean="0">
                <a:latin typeface="Times New Roman"/>
                <a:ea typeface="Times New Roman"/>
              </a:rPr>
              <a:t>” </a:t>
            </a:r>
          </a:p>
          <a:p>
            <a:pPr marL="411480" lvl="1" indent="0">
              <a:buNone/>
            </a:pPr>
            <a:r>
              <a:rPr lang="es-ES" sz="2600" dirty="0">
                <a:latin typeface="Times New Roman"/>
                <a:ea typeface="Calibri"/>
                <a:cs typeface="Times New Roman"/>
              </a:rPr>
              <a:t>	</a:t>
            </a:r>
            <a:r>
              <a:rPr lang="es-ES" sz="2600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es-ES" dirty="0" smtClean="0">
                <a:latin typeface="Calibri"/>
                <a:ea typeface="Calibri"/>
                <a:cs typeface="Times New Roman"/>
              </a:rPr>
              <a:t>[</a:t>
            </a:r>
            <a:r>
              <a:rPr lang="es-ES" i="1" dirty="0">
                <a:latin typeface="Calibri"/>
                <a:ea typeface="Calibri"/>
                <a:cs typeface="Times New Roman"/>
              </a:rPr>
              <a:t>CORDE</a:t>
            </a:r>
            <a:r>
              <a:rPr lang="es-ES" dirty="0">
                <a:latin typeface="Calibri"/>
                <a:ea typeface="Calibri"/>
                <a:cs typeface="Times New Roman"/>
              </a:rPr>
              <a:t> 1678] Vicente Sánchez. </a:t>
            </a:r>
            <a:r>
              <a:rPr lang="es-ES" i="1" dirty="0">
                <a:latin typeface="Calibri"/>
                <a:ea typeface="Calibri"/>
                <a:cs typeface="Times New Roman"/>
              </a:rPr>
              <a:t>Lira Poética </a:t>
            </a:r>
            <a:endParaRPr lang="es-ES" dirty="0" smtClean="0">
              <a:solidFill>
                <a:srgbClr val="0070C0"/>
              </a:solidFill>
              <a:ea typeface="Times New Roman"/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es-ES" dirty="0">
              <a:solidFill>
                <a:srgbClr val="0070C0"/>
              </a:solidFill>
              <a:ea typeface="Times New Roman"/>
            </a:endParaRP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/>
              <a:t>chapotear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804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833193" cy="4349005"/>
          </a:xfrm>
        </p:spPr>
        <p:txBody>
          <a:bodyPr>
            <a:normAutofit/>
          </a:bodyPr>
          <a:lstStyle/>
          <a:p>
            <a:r>
              <a:rPr lang="es-ES" b="1" i="1" dirty="0" smtClean="0">
                <a:ea typeface="Times New Roman"/>
              </a:rPr>
              <a:t>Chapear</a:t>
            </a:r>
            <a:r>
              <a:rPr lang="es-ES" i="1" dirty="0" smtClean="0">
                <a:ea typeface="Times New Roman"/>
              </a:rPr>
              <a:t>. </a:t>
            </a:r>
            <a:r>
              <a:rPr lang="es-ES" dirty="0" smtClean="0">
                <a:ea typeface="Times New Roman"/>
              </a:rPr>
              <a:t>Énfasis en el RUIDO/SONIDO:</a:t>
            </a:r>
            <a:endParaRPr lang="es-ES" i="1" dirty="0" smtClean="0">
              <a:ea typeface="Times New Roman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ES" i="1" dirty="0">
                <a:ea typeface="Times New Roman"/>
              </a:rPr>
              <a:t>	</a:t>
            </a:r>
            <a:r>
              <a:rPr lang="es-ES" dirty="0" smtClean="0">
                <a:ea typeface="Times New Roman"/>
              </a:rPr>
              <a:t>‘Chapear una herradura, es </a:t>
            </a:r>
            <a:r>
              <a:rPr lang="es-ES" dirty="0" err="1">
                <a:ea typeface="Times New Roman"/>
              </a:rPr>
              <a:t>q</a:t>
            </a:r>
            <a:r>
              <a:rPr lang="es-ES" dirty="0" err="1" smtClean="0">
                <a:ea typeface="Times New Roman"/>
              </a:rPr>
              <a:t>uando</a:t>
            </a:r>
            <a:r>
              <a:rPr lang="es-ES" dirty="0" smtClean="0">
                <a:ea typeface="Times New Roman"/>
              </a:rPr>
              <a:t> </a:t>
            </a:r>
            <a:r>
              <a:rPr lang="es-ES" dirty="0">
                <a:ea typeface="Times New Roman"/>
              </a:rPr>
              <a:t>una herradura </a:t>
            </a:r>
            <a:r>
              <a:rPr lang="es-ES" b="1" dirty="0" err="1" smtClean="0"/>
              <a:t>ſ</a:t>
            </a:r>
            <a:r>
              <a:rPr lang="es-ES" b="1" dirty="0" err="1" smtClean="0">
                <a:ea typeface="Times New Roman"/>
              </a:rPr>
              <a:t>e</a:t>
            </a:r>
            <a:r>
              <a:rPr lang="es-ES" dirty="0" smtClean="0">
                <a:ea typeface="Times New Roman"/>
              </a:rPr>
              <a:t> </a:t>
            </a:r>
            <a:r>
              <a:rPr lang="es-ES" b="1" dirty="0">
                <a:ea typeface="Times New Roman"/>
              </a:rPr>
              <a:t>mueve</a:t>
            </a:r>
            <a:r>
              <a:rPr lang="es-ES" dirty="0">
                <a:ea typeface="Times New Roman"/>
              </a:rPr>
              <a:t>’ </a:t>
            </a:r>
            <a:r>
              <a:rPr lang="es-ES" sz="2200" dirty="0" smtClean="0">
                <a:ea typeface="Times New Roman"/>
              </a:rPr>
              <a:t>[Sobrino 1705]</a:t>
            </a:r>
            <a:r>
              <a:rPr lang="es-ES" sz="2200" dirty="0">
                <a:ea typeface="Times New Roman"/>
              </a:rPr>
              <a:t> </a:t>
            </a:r>
            <a:endParaRPr lang="es-ES" dirty="0" smtClean="0"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 smtClean="0">
                <a:ea typeface="Times New Roman"/>
              </a:rPr>
              <a:t>	‘</a:t>
            </a:r>
            <a:r>
              <a:rPr lang="es-ES" dirty="0">
                <a:ea typeface="Times New Roman"/>
              </a:rPr>
              <a:t>to </a:t>
            </a:r>
            <a:r>
              <a:rPr lang="es-ES" dirty="0" err="1">
                <a:ea typeface="Times New Roman"/>
              </a:rPr>
              <a:t>make</a:t>
            </a:r>
            <a:r>
              <a:rPr lang="es-ES" dirty="0">
                <a:ea typeface="Times New Roman"/>
              </a:rPr>
              <a:t> a </a:t>
            </a:r>
            <a:r>
              <a:rPr lang="es-ES" dirty="0" err="1">
                <a:ea typeface="Times New Roman"/>
              </a:rPr>
              <a:t>ringring</a:t>
            </a:r>
            <a:r>
              <a:rPr lang="es-ES" dirty="0">
                <a:ea typeface="Times New Roman"/>
              </a:rPr>
              <a:t> </a:t>
            </a:r>
            <a:r>
              <a:rPr lang="es-ES" b="1" dirty="0" err="1">
                <a:ea typeface="Times New Roman"/>
              </a:rPr>
              <a:t>noise</a:t>
            </a:r>
            <a:r>
              <a:rPr lang="es-ES" dirty="0">
                <a:ea typeface="Times New Roman"/>
              </a:rPr>
              <a:t>’ </a:t>
            </a:r>
            <a:r>
              <a:rPr lang="es-ES" sz="2200" dirty="0">
                <a:ea typeface="Times New Roman"/>
              </a:rPr>
              <a:t>[Percival 1591], </a:t>
            </a:r>
            <a:endParaRPr lang="es-ES" sz="2200" dirty="0" smtClean="0"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200" dirty="0">
                <a:ea typeface="Times New Roman"/>
              </a:rPr>
              <a:t>	</a:t>
            </a:r>
            <a:r>
              <a:rPr lang="es-ES" dirty="0" smtClean="0">
                <a:ea typeface="Times New Roman"/>
              </a:rPr>
              <a:t>‘</a:t>
            </a:r>
            <a:r>
              <a:rPr lang="es-ES" dirty="0">
                <a:ea typeface="Times New Roman"/>
              </a:rPr>
              <a:t>faire </a:t>
            </a:r>
            <a:r>
              <a:rPr lang="es-ES" b="1" dirty="0" err="1">
                <a:ea typeface="Times New Roman"/>
              </a:rPr>
              <a:t>bruit</a:t>
            </a:r>
            <a:r>
              <a:rPr lang="es-ES" dirty="0">
                <a:ea typeface="Times New Roman"/>
              </a:rPr>
              <a:t> </a:t>
            </a:r>
            <a:r>
              <a:rPr lang="es-ES" dirty="0" err="1">
                <a:ea typeface="Times New Roman"/>
              </a:rPr>
              <a:t>comme</a:t>
            </a:r>
            <a:r>
              <a:rPr lang="es-ES" dirty="0">
                <a:ea typeface="Times New Roman"/>
              </a:rPr>
              <a:t> de </a:t>
            </a:r>
            <a:r>
              <a:rPr lang="es-ES" dirty="0" err="1">
                <a:ea typeface="Times New Roman"/>
              </a:rPr>
              <a:t>ſonnettes</a:t>
            </a:r>
            <a:r>
              <a:rPr lang="es-ES" dirty="0">
                <a:ea typeface="Times New Roman"/>
              </a:rPr>
              <a:t>’ </a:t>
            </a:r>
            <a:r>
              <a:rPr lang="es-ES" sz="2200" dirty="0">
                <a:ea typeface="Times New Roman"/>
              </a:rPr>
              <a:t>[</a:t>
            </a:r>
            <a:r>
              <a:rPr lang="es-ES" sz="2200" dirty="0" err="1">
                <a:ea typeface="Times New Roman"/>
              </a:rPr>
              <a:t>Palet</a:t>
            </a:r>
            <a:r>
              <a:rPr lang="es-ES" sz="2200" dirty="0">
                <a:ea typeface="Times New Roman"/>
              </a:rPr>
              <a:t> 1604], </a:t>
            </a:r>
            <a:endParaRPr lang="es-ES" sz="2200" dirty="0" smtClean="0">
              <a:ea typeface="Times New Roman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ES" sz="2200" dirty="0">
                <a:ea typeface="Times New Roman"/>
              </a:rPr>
              <a:t>	</a:t>
            </a:r>
            <a:r>
              <a:rPr lang="es-ES" dirty="0" smtClean="0">
                <a:ea typeface="Times New Roman"/>
              </a:rPr>
              <a:t>‘</a:t>
            </a:r>
            <a:r>
              <a:rPr lang="es-ES" dirty="0">
                <a:ea typeface="Times New Roman"/>
              </a:rPr>
              <a:t>chapear como con chapas, </a:t>
            </a:r>
            <a:r>
              <a:rPr lang="es-ES" i="1" dirty="0" err="1">
                <a:ea typeface="Times New Roman"/>
              </a:rPr>
              <a:t>iouer</a:t>
            </a:r>
            <a:r>
              <a:rPr lang="es-ES" i="1" dirty="0">
                <a:ea typeface="Times New Roman"/>
              </a:rPr>
              <a:t> a </a:t>
            </a:r>
            <a:r>
              <a:rPr lang="es-ES" b="1" i="1" dirty="0" err="1">
                <a:ea typeface="Times New Roman"/>
              </a:rPr>
              <a:t>ſonner</a:t>
            </a:r>
            <a:r>
              <a:rPr lang="es-ES" i="1" dirty="0">
                <a:ea typeface="Times New Roman"/>
              </a:rPr>
              <a:t> de </a:t>
            </a:r>
            <a:r>
              <a:rPr lang="es-ES" i="1" dirty="0" err="1">
                <a:ea typeface="Times New Roman"/>
              </a:rPr>
              <a:t>ceſt</a:t>
            </a:r>
            <a:r>
              <a:rPr lang="es-ES" i="1" dirty="0">
                <a:ea typeface="Times New Roman"/>
              </a:rPr>
              <a:t> </a:t>
            </a:r>
            <a:r>
              <a:rPr lang="es-ES" i="1" dirty="0" err="1">
                <a:ea typeface="Times New Roman"/>
              </a:rPr>
              <a:t>instrument</a:t>
            </a:r>
            <a:r>
              <a:rPr lang="es-ES" i="1" dirty="0">
                <a:ea typeface="Times New Roman"/>
              </a:rPr>
              <a:t>, </a:t>
            </a:r>
            <a:r>
              <a:rPr lang="es-ES" b="1" i="1" dirty="0" err="1">
                <a:ea typeface="Times New Roman"/>
              </a:rPr>
              <a:t>cliqueter</a:t>
            </a:r>
            <a:r>
              <a:rPr lang="es-ES" dirty="0">
                <a:ea typeface="Times New Roman"/>
              </a:rPr>
              <a:t>’ </a:t>
            </a:r>
            <a:r>
              <a:rPr lang="es-ES" sz="2200" dirty="0">
                <a:ea typeface="Times New Roman"/>
              </a:rPr>
              <a:t>[</a:t>
            </a:r>
            <a:r>
              <a:rPr lang="es-ES" sz="2200" dirty="0" err="1">
                <a:ea typeface="Times New Roman"/>
              </a:rPr>
              <a:t>Oudin</a:t>
            </a:r>
            <a:r>
              <a:rPr lang="es-ES" sz="2200" dirty="0">
                <a:ea typeface="Times New Roman"/>
              </a:rPr>
              <a:t> 1607 y </a:t>
            </a:r>
            <a:r>
              <a:rPr lang="es-ES" sz="2200" dirty="0" err="1">
                <a:ea typeface="Times New Roman"/>
              </a:rPr>
              <a:t>Vittori</a:t>
            </a:r>
            <a:r>
              <a:rPr lang="es-ES" sz="2200" dirty="0">
                <a:ea typeface="Times New Roman"/>
              </a:rPr>
              <a:t> 1609].</a:t>
            </a:r>
            <a:endParaRPr lang="ca-ES" sz="2200" i="1" dirty="0" smtClean="0"/>
          </a:p>
          <a:p>
            <a:pPr marL="0" indent="0">
              <a:buNone/>
            </a:pPr>
            <a:endParaRPr lang="ca-ES" i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i="1" dirty="0" err="1" smtClean="0"/>
              <a:t>chapotear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8641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b="1" i="1" dirty="0" err="1" smtClean="0"/>
              <a:t>Chapotear</a:t>
            </a:r>
            <a:r>
              <a:rPr lang="ca-ES" b="1" i="1" dirty="0" smtClean="0"/>
              <a:t>. </a:t>
            </a:r>
            <a:r>
              <a:rPr lang="ca-ES" dirty="0" err="1" smtClean="0"/>
              <a:t>Énfasis</a:t>
            </a:r>
            <a:r>
              <a:rPr lang="ca-ES" dirty="0" smtClean="0"/>
              <a:t> en el GOLPETEO:</a:t>
            </a:r>
            <a:r>
              <a:rPr lang="ca-ES" i="1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dirty="0" smtClean="0"/>
              <a:t>	‘</a:t>
            </a:r>
            <a:r>
              <a:rPr lang="es-ES" b="1" dirty="0"/>
              <a:t>golpear</a:t>
            </a:r>
            <a:r>
              <a:rPr lang="es-ES" dirty="0"/>
              <a:t> </a:t>
            </a:r>
            <a:r>
              <a:rPr lang="es-ES" dirty="0" smtClean="0"/>
              <a:t>el </a:t>
            </a:r>
            <a:r>
              <a:rPr lang="es-ES" dirty="0"/>
              <a:t>agua con los pies, </a:t>
            </a:r>
            <a:r>
              <a:rPr lang="es-ES" dirty="0" err="1"/>
              <a:t>ó</a:t>
            </a:r>
            <a:r>
              <a:rPr lang="es-ES" dirty="0"/>
              <a:t> las manos de modo que salpique’ </a:t>
            </a:r>
            <a:r>
              <a:rPr lang="es-ES" sz="2200" dirty="0"/>
              <a:t>[</a:t>
            </a:r>
            <a:r>
              <a:rPr lang="es-ES" sz="2200" i="1" dirty="0"/>
              <a:t>A. Usual</a:t>
            </a:r>
            <a:r>
              <a:rPr lang="es-ES" sz="2200" dirty="0"/>
              <a:t> 1780</a:t>
            </a:r>
            <a:r>
              <a:rPr lang="es-ES" sz="2200" dirty="0" smtClean="0"/>
              <a:t>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200" i="1" dirty="0"/>
              <a:t>	</a:t>
            </a:r>
            <a:r>
              <a:rPr lang="es-ES" dirty="0">
                <a:ea typeface="Times New Roman"/>
              </a:rPr>
              <a:t>‘</a:t>
            </a:r>
            <a:r>
              <a:rPr lang="es-ES" b="1" dirty="0">
                <a:ea typeface="Times New Roman"/>
              </a:rPr>
              <a:t>Golpear</a:t>
            </a:r>
            <a:r>
              <a:rPr lang="es-ES" dirty="0">
                <a:ea typeface="Times New Roman"/>
              </a:rPr>
              <a:t>, </a:t>
            </a:r>
            <a:r>
              <a:rPr lang="es-ES" b="1" dirty="0">
                <a:ea typeface="Times New Roman"/>
              </a:rPr>
              <a:t>sacudir</a:t>
            </a:r>
            <a:r>
              <a:rPr lang="es-ES" dirty="0">
                <a:ea typeface="Times New Roman"/>
              </a:rPr>
              <a:t>, </a:t>
            </a:r>
            <a:r>
              <a:rPr lang="es-ES" b="1" dirty="0">
                <a:ea typeface="Times New Roman"/>
              </a:rPr>
              <a:t>agitar</a:t>
            </a:r>
            <a:r>
              <a:rPr lang="es-ES" dirty="0">
                <a:ea typeface="Times New Roman"/>
              </a:rPr>
              <a:t>, </a:t>
            </a:r>
            <a:r>
              <a:rPr lang="es-ES" b="1" dirty="0">
                <a:ea typeface="Times New Roman"/>
              </a:rPr>
              <a:t>azotar</a:t>
            </a:r>
            <a:r>
              <a:rPr lang="es-ES" dirty="0">
                <a:ea typeface="Times New Roman"/>
              </a:rPr>
              <a:t> el agua con los pies </a:t>
            </a:r>
            <a:r>
              <a:rPr lang="es-ES" dirty="0" err="1">
                <a:ea typeface="Times New Roman"/>
              </a:rPr>
              <a:t>ó</a:t>
            </a:r>
            <a:r>
              <a:rPr lang="es-ES" dirty="0">
                <a:ea typeface="Times New Roman"/>
              </a:rPr>
              <a:t> con las manos de manera que salpique</a:t>
            </a:r>
            <a:r>
              <a:rPr lang="es-ES" dirty="0" smtClean="0">
                <a:ea typeface="Times New Roman"/>
              </a:rPr>
              <a:t>’ </a:t>
            </a:r>
            <a:r>
              <a:rPr lang="es-ES" sz="2000" dirty="0" smtClean="0">
                <a:ea typeface="Times New Roman"/>
              </a:rPr>
              <a:t>[</a:t>
            </a:r>
            <a:r>
              <a:rPr lang="es-ES" sz="2000" dirty="0">
                <a:ea typeface="Times New Roman"/>
              </a:rPr>
              <a:t>Domínguez 1853] </a:t>
            </a:r>
          </a:p>
          <a:p>
            <a:pPr marL="0" indent="0">
              <a:lnSpc>
                <a:spcPct val="150000"/>
              </a:lnSpc>
              <a:buNone/>
            </a:pPr>
            <a:endParaRPr lang="es-ES" i="1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i="1" dirty="0" err="1"/>
              <a:t>chapotear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4356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s-ES" sz="2600" b="1" i="1" dirty="0" err="1">
                <a:ea typeface="Times New Roman"/>
              </a:rPr>
              <a:t>clapoter</a:t>
            </a:r>
            <a:r>
              <a:rPr lang="es-ES" sz="2600" i="1" dirty="0">
                <a:ea typeface="Times New Roman"/>
              </a:rPr>
              <a:t>  </a:t>
            </a:r>
            <a:r>
              <a:rPr lang="es-ES" sz="2600" dirty="0" smtClean="0">
                <a:ea typeface="Times New Roman"/>
              </a:rPr>
              <a:t>[</a:t>
            </a:r>
            <a:r>
              <a:rPr lang="es-ES" sz="2600" i="1" dirty="0" err="1">
                <a:ea typeface="Times New Roman"/>
              </a:rPr>
              <a:t>TLFi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smtClean="0">
                <a:ea typeface="Times New Roman"/>
              </a:rPr>
              <a:t>1611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i="1" dirty="0" err="1" smtClean="0">
                <a:ea typeface="Times New Roman"/>
              </a:rPr>
              <a:t>clappetter</a:t>
            </a:r>
            <a:r>
              <a:rPr lang="es-ES" sz="2600" dirty="0" smtClean="0">
                <a:ea typeface="Times New Roman"/>
              </a:rPr>
              <a:t>] ‘Mar</a:t>
            </a:r>
            <a:r>
              <a:rPr lang="es-ES" sz="2600" dirty="0">
                <a:ea typeface="Times New Roman"/>
              </a:rPr>
              <a:t>. </a:t>
            </a:r>
            <a:r>
              <a:rPr lang="es-ES" sz="2600" dirty="0" err="1">
                <a:ea typeface="Times New Roman"/>
              </a:rPr>
              <a:t>Eprouver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err="1">
                <a:ea typeface="Times New Roman"/>
              </a:rPr>
              <a:t>l’</a:t>
            </a:r>
            <a:r>
              <a:rPr lang="es-ES" sz="2600" b="1" dirty="0" err="1">
                <a:ea typeface="Times New Roman"/>
              </a:rPr>
              <a:t>agitation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err="1">
                <a:ea typeface="Times New Roman"/>
              </a:rPr>
              <a:t>qu’on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err="1">
                <a:ea typeface="Times New Roman"/>
              </a:rPr>
              <a:t>nomme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err="1">
                <a:ea typeface="Times New Roman"/>
              </a:rPr>
              <a:t>clapotage</a:t>
            </a:r>
            <a:r>
              <a:rPr lang="es-ES" sz="2600" dirty="0">
                <a:ea typeface="Times New Roman"/>
              </a:rPr>
              <a:t>. La </a:t>
            </a:r>
            <a:r>
              <a:rPr lang="es-ES" sz="2600" dirty="0" err="1">
                <a:ea typeface="Times New Roman"/>
              </a:rPr>
              <a:t>mer</a:t>
            </a:r>
            <a:r>
              <a:rPr lang="es-ES" sz="2600" dirty="0">
                <a:ea typeface="Times New Roman"/>
              </a:rPr>
              <a:t> </a:t>
            </a:r>
            <a:r>
              <a:rPr lang="es-ES" sz="2600" dirty="0" err="1">
                <a:ea typeface="Times New Roman"/>
              </a:rPr>
              <a:t>clapote</a:t>
            </a:r>
            <a:r>
              <a:rPr lang="es-ES" sz="2600" dirty="0">
                <a:ea typeface="Times New Roman"/>
              </a:rPr>
              <a:t>.’ </a:t>
            </a:r>
            <a:endParaRPr lang="es-ES" sz="2600" dirty="0" smtClean="0">
              <a:ea typeface="Times New Roman"/>
            </a:endParaRPr>
          </a:p>
          <a:p>
            <a:pPr marL="0" indent="0">
              <a:lnSpc>
                <a:spcPct val="160000"/>
              </a:lnSpc>
              <a:buNone/>
            </a:pPr>
            <a:endParaRPr lang="es-ES" sz="2600" dirty="0" smtClean="0"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es-ES" sz="2600" b="1" i="1" dirty="0" err="1" smtClean="0">
                <a:ea typeface="Times New Roman"/>
              </a:rPr>
              <a:t>clapotage</a:t>
            </a:r>
            <a:r>
              <a:rPr lang="es-ES" sz="2600" dirty="0" smtClean="0">
                <a:ea typeface="Times New Roman"/>
              </a:rPr>
              <a:t> ‘Mar. </a:t>
            </a:r>
            <a:r>
              <a:rPr lang="es-ES" sz="2600" b="1" dirty="0" err="1" smtClean="0">
                <a:ea typeface="Times New Roman"/>
              </a:rPr>
              <a:t>Mouvement</a:t>
            </a:r>
            <a:r>
              <a:rPr lang="es-ES" sz="2600" dirty="0" smtClean="0">
                <a:ea typeface="Times New Roman"/>
              </a:rPr>
              <a:t> </a:t>
            </a:r>
            <a:r>
              <a:rPr lang="es-ES" sz="2600" b="1" dirty="0" err="1" smtClean="0">
                <a:ea typeface="Times New Roman"/>
              </a:rPr>
              <a:t>bruyant</a:t>
            </a:r>
            <a:r>
              <a:rPr lang="es-ES" sz="2600" dirty="0" smtClean="0">
                <a:ea typeface="Times New Roman"/>
              </a:rPr>
              <a:t> et </a:t>
            </a:r>
            <a:r>
              <a:rPr lang="es-ES" sz="2600" b="1" dirty="0" err="1" smtClean="0">
                <a:ea typeface="Times New Roman"/>
              </a:rPr>
              <a:t>irrégulier</a:t>
            </a:r>
            <a:r>
              <a:rPr lang="es-ES" sz="2600" dirty="0" smtClean="0">
                <a:ea typeface="Times New Roman"/>
              </a:rPr>
              <a:t> de la </a:t>
            </a:r>
            <a:r>
              <a:rPr lang="es-ES" sz="2600" dirty="0" err="1" smtClean="0">
                <a:ea typeface="Times New Roman"/>
              </a:rPr>
              <a:t>surface</a:t>
            </a:r>
            <a:r>
              <a:rPr lang="es-ES" sz="2600" dirty="0" smtClean="0">
                <a:ea typeface="Times New Roman"/>
              </a:rPr>
              <a:t> de </a:t>
            </a:r>
            <a:r>
              <a:rPr lang="es-ES" sz="2600" dirty="0" err="1" smtClean="0">
                <a:ea typeface="Times New Roman"/>
              </a:rPr>
              <a:t>l’</a:t>
            </a:r>
            <a:r>
              <a:rPr lang="es-ES" sz="2600" b="1" dirty="0" err="1" smtClean="0">
                <a:ea typeface="Times New Roman"/>
              </a:rPr>
              <a:t>eau</a:t>
            </a:r>
            <a:r>
              <a:rPr lang="es-ES" sz="2600" dirty="0" smtClean="0">
                <a:ea typeface="Times New Roman"/>
              </a:rPr>
              <a:t>, </a:t>
            </a:r>
            <a:r>
              <a:rPr lang="es-ES" sz="2600" dirty="0" err="1" smtClean="0">
                <a:ea typeface="Times New Roman"/>
              </a:rPr>
              <a:t>produit</a:t>
            </a:r>
            <a:r>
              <a:rPr lang="es-ES" sz="2600" dirty="0" smtClean="0">
                <a:ea typeface="Times New Roman"/>
              </a:rPr>
              <a:t> par des </a:t>
            </a:r>
            <a:r>
              <a:rPr lang="es-ES" sz="2600" dirty="0" err="1" smtClean="0">
                <a:ea typeface="Times New Roman"/>
              </a:rPr>
              <a:t>courants</a:t>
            </a:r>
            <a:r>
              <a:rPr lang="es-ES" sz="2600" dirty="0" smtClean="0">
                <a:ea typeface="Times New Roman"/>
              </a:rPr>
              <a:t> </a:t>
            </a:r>
            <a:r>
              <a:rPr lang="es-ES" sz="2600" dirty="0" err="1" smtClean="0">
                <a:ea typeface="Times New Roman"/>
              </a:rPr>
              <a:t>qui</a:t>
            </a:r>
            <a:r>
              <a:rPr lang="es-ES" sz="2600" dirty="0" smtClean="0">
                <a:ea typeface="Times New Roman"/>
              </a:rPr>
              <a:t> </a:t>
            </a:r>
            <a:r>
              <a:rPr lang="es-ES" sz="2600" dirty="0" err="1" smtClean="0">
                <a:ea typeface="Times New Roman"/>
              </a:rPr>
              <a:t>l’</a:t>
            </a:r>
            <a:r>
              <a:rPr lang="es-ES" sz="2600" b="1" dirty="0" err="1" smtClean="0">
                <a:ea typeface="Times New Roman"/>
              </a:rPr>
              <a:t>agitent</a:t>
            </a:r>
            <a:r>
              <a:rPr lang="es-ES" sz="2600" dirty="0" smtClean="0">
                <a:ea typeface="Times New Roman"/>
              </a:rPr>
              <a:t> en se </a:t>
            </a:r>
            <a:r>
              <a:rPr lang="es-ES" sz="2600" dirty="0" err="1" smtClean="0">
                <a:ea typeface="Times New Roman"/>
              </a:rPr>
              <a:t>croisant</a:t>
            </a:r>
            <a:r>
              <a:rPr lang="es-ES" sz="2600" dirty="0" smtClean="0">
                <a:ea typeface="Times New Roman"/>
              </a:rPr>
              <a:t> en </a:t>
            </a:r>
            <a:r>
              <a:rPr lang="es-ES" sz="2600" b="1" dirty="0" err="1" smtClean="0">
                <a:ea typeface="Times New Roman"/>
              </a:rPr>
              <a:t>divers</a:t>
            </a:r>
            <a:r>
              <a:rPr lang="es-ES" sz="2600" b="1" dirty="0" smtClean="0">
                <a:ea typeface="Times New Roman"/>
              </a:rPr>
              <a:t> </a:t>
            </a:r>
            <a:r>
              <a:rPr lang="es-ES" sz="2600" b="1" dirty="0" err="1" smtClean="0">
                <a:ea typeface="Times New Roman"/>
              </a:rPr>
              <a:t>sens</a:t>
            </a:r>
            <a:r>
              <a:rPr lang="es-ES" sz="2600" dirty="0" smtClean="0">
                <a:ea typeface="Times New Roman"/>
              </a:rPr>
              <a:t>, (…). (J. </a:t>
            </a:r>
            <a:r>
              <a:rPr lang="es-ES" sz="2600" dirty="0" err="1" smtClean="0">
                <a:ea typeface="Times New Roman"/>
              </a:rPr>
              <a:t>Lecomte</a:t>
            </a:r>
            <a:r>
              <a:rPr lang="es-ES" sz="2600" dirty="0" smtClean="0">
                <a:ea typeface="Times New Roman"/>
              </a:rPr>
              <a:t>.)’                                           [</a:t>
            </a:r>
            <a:r>
              <a:rPr lang="es-ES" sz="2600" dirty="0" err="1" smtClean="0">
                <a:ea typeface="Times New Roman"/>
              </a:rPr>
              <a:t>Bescherelle</a:t>
            </a:r>
            <a:r>
              <a:rPr lang="es-ES" sz="2600" dirty="0" smtClean="0">
                <a:ea typeface="Times New Roman"/>
              </a:rPr>
              <a:t> 1856]</a:t>
            </a:r>
            <a:endParaRPr lang="es-ES" sz="2600" dirty="0" smtClean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chapotear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710643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2060848"/>
            <a:ext cx="8748464" cy="46085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En los siglos XVIII y XIX aparecen numerosos neologismos en </a:t>
            </a:r>
            <a:r>
              <a:rPr lang="es-ES" sz="2000" i="1" dirty="0" smtClean="0"/>
              <a:t>–</a:t>
            </a:r>
            <a:r>
              <a:rPr lang="es-ES" sz="2000" i="1" dirty="0" err="1" smtClean="0"/>
              <a:t>ear</a:t>
            </a:r>
            <a:r>
              <a:rPr lang="es-ES" sz="2000" dirty="0" smtClean="0"/>
              <a:t> con interfijo </a:t>
            </a:r>
            <a:r>
              <a:rPr lang="es-ES" sz="2000" i="1" dirty="0" smtClean="0"/>
              <a:t>–</a:t>
            </a:r>
            <a:r>
              <a:rPr lang="es-ES" sz="2000" i="1" dirty="0" err="1" smtClean="0"/>
              <a:t>ot</a:t>
            </a:r>
            <a:r>
              <a:rPr lang="es-ES" sz="2000" i="1" dirty="0" smtClean="0"/>
              <a:t>-</a:t>
            </a:r>
            <a:r>
              <a:rPr lang="es-ES" sz="2000" dirty="0"/>
              <a:t> </a:t>
            </a:r>
            <a:r>
              <a:rPr lang="es-ES" sz="2000" dirty="0" smtClean="0"/>
              <a:t>(</a:t>
            </a:r>
            <a:r>
              <a:rPr lang="es-ES" sz="2000" i="1" dirty="0" smtClean="0"/>
              <a:t>revolotear, parlotear, capotear…</a:t>
            </a:r>
            <a:r>
              <a:rPr lang="es-ES" sz="2000" dirty="0" smtClean="0"/>
              <a:t>)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Valor peyorativo, despectivo, negativo, expresivo, etc. del interfijo </a:t>
            </a:r>
            <a:r>
              <a:rPr lang="es-ES" sz="2000" i="1" dirty="0" smtClean="0"/>
              <a:t>–</a:t>
            </a:r>
            <a:r>
              <a:rPr lang="es-ES" sz="2000" i="1" dirty="0" err="1" smtClean="0"/>
              <a:t>ot</a:t>
            </a:r>
            <a:r>
              <a:rPr lang="es-ES" sz="2000" i="1" dirty="0" smtClean="0"/>
              <a:t>-</a:t>
            </a:r>
          </a:p>
          <a:p>
            <a:pPr>
              <a:lnSpc>
                <a:spcPct val="150000"/>
              </a:lnSpc>
            </a:pPr>
            <a:endParaRPr lang="es-ES" sz="2000" i="1" dirty="0" smtClean="0"/>
          </a:p>
          <a:p>
            <a:pPr>
              <a:lnSpc>
                <a:spcPct val="150000"/>
              </a:lnSpc>
            </a:pPr>
            <a:r>
              <a:rPr lang="es-ES" sz="2000" dirty="0" smtClean="0"/>
              <a:t>Derivados en </a:t>
            </a:r>
            <a:r>
              <a:rPr lang="es-ES" sz="2000" i="1" dirty="0"/>
              <a:t> </a:t>
            </a:r>
            <a:r>
              <a:rPr lang="es-ES" sz="2000" i="1" dirty="0" smtClean="0"/>
              <a:t>-</a:t>
            </a:r>
            <a:r>
              <a:rPr lang="es-ES" sz="2000" i="1" dirty="0" err="1" smtClean="0"/>
              <a:t>ot-ear</a:t>
            </a:r>
            <a:r>
              <a:rPr lang="es-ES" sz="2000" i="1" dirty="0" smtClean="0"/>
              <a:t> </a:t>
            </a:r>
            <a:r>
              <a:rPr lang="es-ES" sz="2000" dirty="0" smtClean="0"/>
              <a:t>con motivación e influencia del francés</a:t>
            </a:r>
            <a:endParaRPr lang="es-ES" sz="1700" dirty="0" smtClean="0"/>
          </a:p>
          <a:p>
            <a:endParaRPr lang="es-ES" sz="1800" dirty="0" smtClean="0"/>
          </a:p>
          <a:p>
            <a:endParaRPr lang="es-ES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101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132856"/>
            <a:ext cx="8496944" cy="4248472"/>
          </a:xfrm>
        </p:spPr>
        <p:txBody>
          <a:bodyPr>
            <a:normAutofit fontScale="92500" lnSpcReduction="10000"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es-ES" dirty="0" smtClean="0">
                <a:ea typeface="Calibri"/>
                <a:cs typeface="Times New Roman"/>
              </a:rPr>
              <a:t>Bosque, I. y </a:t>
            </a:r>
            <a:r>
              <a:rPr lang="es-ES" dirty="0" err="1" smtClean="0">
                <a:ea typeface="Calibri"/>
                <a:cs typeface="Times New Roman"/>
              </a:rPr>
              <a:t>Demonte</a:t>
            </a:r>
            <a:r>
              <a:rPr lang="es-ES" dirty="0" smtClean="0">
                <a:ea typeface="Calibri"/>
                <a:cs typeface="Times New Roman"/>
              </a:rPr>
              <a:t>, V. (</a:t>
            </a:r>
            <a:r>
              <a:rPr lang="es-ES" dirty="0" err="1" smtClean="0">
                <a:ea typeface="Calibri"/>
                <a:cs typeface="Times New Roman"/>
              </a:rPr>
              <a:t>dir.</a:t>
            </a:r>
            <a:r>
              <a:rPr lang="es-ES" dirty="0" smtClean="0">
                <a:ea typeface="Calibri"/>
                <a:cs typeface="Times New Roman"/>
              </a:rPr>
              <a:t>) (1999). </a:t>
            </a:r>
            <a:r>
              <a:rPr lang="es-ES" i="1" dirty="0" smtClean="0">
                <a:ea typeface="Calibri"/>
                <a:cs typeface="Times New Roman"/>
              </a:rPr>
              <a:t>Gramática descriptiva de la lengua española (vol. 3)</a:t>
            </a:r>
            <a:r>
              <a:rPr lang="es-ES" dirty="0" smtClean="0">
                <a:ea typeface="Calibri"/>
                <a:cs typeface="Times New Roman"/>
              </a:rPr>
              <a:t>. Madrid: Espasa.</a:t>
            </a:r>
            <a:endParaRPr lang="es-ES" i="1" dirty="0" smtClean="0">
              <a:ea typeface="Calibri"/>
              <a:cs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smtClean="0">
                <a:ea typeface="Calibri"/>
                <a:cs typeface="Times New Roman"/>
              </a:rPr>
              <a:t>Corpus del español (CE) </a:t>
            </a:r>
            <a:endParaRPr lang="es-ES" dirty="0" smtClean="0">
              <a:ea typeface="Calibri"/>
              <a:cs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smtClean="0">
                <a:ea typeface="Times New Roman"/>
              </a:rPr>
              <a:t>Corpus del Español del Siglo XXI (CORPES XXI)</a:t>
            </a:r>
            <a:endParaRPr lang="es-ES" dirty="0" smtClean="0">
              <a:ea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smtClean="0">
                <a:ea typeface="Times New Roman"/>
              </a:rPr>
              <a:t>Corpus Diacrónico del Español (CORDE)</a:t>
            </a:r>
            <a:endParaRPr lang="es-ES" dirty="0" smtClean="0">
              <a:ea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err="1" smtClean="0">
                <a:ea typeface="Calibri"/>
                <a:cs typeface="Times New Roman"/>
              </a:rPr>
              <a:t>Diccionari</a:t>
            </a:r>
            <a:r>
              <a:rPr lang="es-ES" i="1" dirty="0" smtClean="0">
                <a:ea typeface="Calibri"/>
                <a:cs typeface="Times New Roman"/>
              </a:rPr>
              <a:t> </a:t>
            </a:r>
            <a:r>
              <a:rPr lang="es-ES" i="1" dirty="0" err="1" smtClean="0">
                <a:ea typeface="Calibri"/>
                <a:cs typeface="Times New Roman"/>
              </a:rPr>
              <a:t>català</a:t>
            </a:r>
            <a:r>
              <a:rPr lang="es-ES" i="1" dirty="0" smtClean="0">
                <a:ea typeface="Calibri"/>
                <a:cs typeface="Times New Roman"/>
              </a:rPr>
              <a:t>-</a:t>
            </a:r>
            <a:r>
              <a:rPr lang="es-ES" i="1" dirty="0" err="1" smtClean="0">
                <a:ea typeface="Calibri"/>
                <a:cs typeface="Times New Roman"/>
              </a:rPr>
              <a:t>valencià</a:t>
            </a:r>
            <a:r>
              <a:rPr lang="es-ES" i="1" dirty="0" smtClean="0">
                <a:ea typeface="Calibri"/>
                <a:cs typeface="Times New Roman"/>
              </a:rPr>
              <a:t>-balear (DCVB)</a:t>
            </a:r>
            <a:endParaRPr lang="es-ES" dirty="0" smtClean="0">
              <a:ea typeface="Calibri"/>
              <a:cs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smtClean="0">
                <a:ea typeface="Calibri"/>
                <a:cs typeface="Times New Roman"/>
              </a:rPr>
              <a:t>Diccionario Crítico Etimológico Castellano e Hispánico (DCECH)</a:t>
            </a:r>
            <a:endParaRPr lang="es-ES" dirty="0" smtClean="0">
              <a:ea typeface="Calibri"/>
              <a:cs typeface="Times New Roman"/>
            </a:endParaRPr>
          </a:p>
          <a:p>
            <a:pPr marL="365125" indent="-365125">
              <a:spcAft>
                <a:spcPts val="0"/>
              </a:spcAft>
            </a:pPr>
            <a:r>
              <a:rPr lang="es-ES" i="1" dirty="0" smtClean="0">
                <a:ea typeface="Calibri"/>
                <a:cs typeface="Times New Roman"/>
              </a:rPr>
              <a:t>Diccionario del Español Actual (DEA)</a:t>
            </a:r>
          </a:p>
          <a:p>
            <a:pPr marL="365125" lvl="0" indent="-365125">
              <a:buClr>
                <a:srgbClr val="F0A22E"/>
              </a:buClr>
            </a:pPr>
            <a:r>
              <a:rPr lang="es-ES" sz="22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Dictionnaire</a:t>
            </a:r>
            <a:r>
              <a:rPr lang="es-ES" sz="22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de </a:t>
            </a:r>
            <a:r>
              <a:rPr lang="es-ES" sz="22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L'Académie</a:t>
            </a:r>
            <a:r>
              <a:rPr lang="es-ES" sz="22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sz="2200" i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française</a:t>
            </a:r>
            <a:r>
              <a:rPr lang="es-ES" sz="2200" i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(DAF)</a:t>
            </a:r>
          </a:p>
          <a:p>
            <a:pPr marL="365125" lvl="0" indent="-365125">
              <a:buClr>
                <a:srgbClr val="F0A22E"/>
              </a:buClr>
            </a:pPr>
            <a:r>
              <a:rPr lang="es-ES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Dictionnaire</a:t>
            </a:r>
            <a:r>
              <a:rPr lang="es-ES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du </a:t>
            </a:r>
            <a:r>
              <a:rPr lang="es-ES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Moyen</a:t>
            </a:r>
            <a:r>
              <a:rPr lang="es-ES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s-ES" i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Français</a:t>
            </a:r>
            <a:r>
              <a:rPr lang="es-ES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[1330-1500] (DMF)</a:t>
            </a:r>
            <a:endParaRPr lang="es-ES" i="1" dirty="0">
              <a:solidFill>
                <a:prstClr val="black">
                  <a:lumMod val="85000"/>
                  <a:lumOff val="15000"/>
                </a:prstClr>
              </a:solidFill>
              <a:ea typeface="Calibri"/>
              <a:cs typeface="Times New Roman"/>
            </a:endParaRPr>
          </a:p>
          <a:p>
            <a:pPr marL="365125" lvl="0" indent="-365125">
              <a:buClr>
                <a:srgbClr val="F0A22E"/>
              </a:buClr>
            </a:pPr>
            <a:endParaRPr lang="es-ES" sz="2200" i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125" lvl="0" indent="-365125">
              <a:buClr>
                <a:srgbClr val="F0A22E"/>
              </a:buClr>
            </a:pPr>
            <a:endParaRPr lang="es-ES" sz="22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365125" indent="-365125">
              <a:spcAft>
                <a:spcPts val="0"/>
              </a:spcAft>
            </a:pPr>
            <a:endParaRPr lang="es-ES" sz="2200" i="1" dirty="0" smtClean="0">
              <a:ea typeface="Calibri"/>
              <a:cs typeface="Times New Roman"/>
            </a:endParaRPr>
          </a:p>
          <a:p>
            <a:pPr marL="91440" indent="0">
              <a:spcAft>
                <a:spcPts val="0"/>
              </a:spcAft>
              <a:buNone/>
            </a:pPr>
            <a:endParaRPr lang="es-ES" sz="2600" dirty="0" smtClean="0">
              <a:ea typeface="Calibri"/>
              <a:cs typeface="Times New Roman"/>
            </a:endParaRPr>
          </a:p>
          <a:p>
            <a:endParaRPr lang="es-ES" sz="2000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800" b="1" dirty="0" err="1">
                <a:solidFill>
                  <a:srgbClr val="4E3B30"/>
                </a:solidFill>
              </a:rPr>
              <a:t>Bibliografía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80513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248347"/>
            <a:ext cx="8496943" cy="3877815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lnSpc>
                <a:spcPct val="150000"/>
              </a:lnSpc>
              <a:spcAft>
                <a:spcPts val="0"/>
              </a:spcAft>
            </a:pPr>
            <a:r>
              <a:rPr lang="es-ES" i="1" dirty="0" err="1" smtClean="0">
                <a:ea typeface="Calibri"/>
                <a:cs typeface="Times New Roman"/>
              </a:rPr>
              <a:t>Dictionnaire</a:t>
            </a:r>
            <a:r>
              <a:rPr lang="es-ES" i="1" dirty="0" smtClean="0">
                <a:ea typeface="Calibri"/>
                <a:cs typeface="Times New Roman"/>
              </a:rPr>
              <a:t> </a:t>
            </a:r>
            <a:r>
              <a:rPr lang="es-ES" i="1" dirty="0" err="1">
                <a:ea typeface="Calibri"/>
                <a:cs typeface="Times New Roman"/>
              </a:rPr>
              <a:t>universel</a:t>
            </a:r>
            <a:r>
              <a:rPr lang="es-ES" i="1" dirty="0">
                <a:ea typeface="Calibri"/>
                <a:cs typeface="Times New Roman"/>
              </a:rPr>
              <a:t> de la </a:t>
            </a:r>
            <a:r>
              <a:rPr lang="es-ES" i="1" dirty="0" err="1">
                <a:ea typeface="Calibri"/>
                <a:cs typeface="Times New Roman"/>
              </a:rPr>
              <a:t>langue</a:t>
            </a:r>
            <a:r>
              <a:rPr lang="es-ES" i="1" dirty="0">
                <a:ea typeface="Calibri"/>
                <a:cs typeface="Times New Roman"/>
              </a:rPr>
              <a:t> </a:t>
            </a:r>
            <a:r>
              <a:rPr lang="es-ES" i="1" dirty="0" err="1">
                <a:ea typeface="Calibri"/>
                <a:cs typeface="Times New Roman"/>
              </a:rPr>
              <a:t>française</a:t>
            </a:r>
            <a:r>
              <a:rPr lang="es-ES" i="1" dirty="0">
                <a:ea typeface="Calibri"/>
                <a:cs typeface="Times New Roman"/>
              </a:rPr>
              <a:t> M. </a:t>
            </a:r>
            <a:r>
              <a:rPr lang="es-ES" i="1" dirty="0" err="1">
                <a:ea typeface="Calibri"/>
                <a:cs typeface="Times New Roman"/>
              </a:rPr>
              <a:t>Bescherelle</a:t>
            </a:r>
            <a:r>
              <a:rPr lang="es-ES" i="1" dirty="0">
                <a:ea typeface="Calibri"/>
                <a:cs typeface="Times New Roman"/>
              </a:rPr>
              <a:t> (1856</a:t>
            </a:r>
            <a:r>
              <a:rPr lang="es-ES" i="1" dirty="0" smtClean="0">
                <a:ea typeface="Calibri"/>
                <a:cs typeface="Times New Roman"/>
              </a:rPr>
              <a:t>)</a:t>
            </a:r>
            <a:endParaRPr lang="es-ES" dirty="0"/>
          </a:p>
          <a:p>
            <a:r>
              <a:rPr lang="es-ES" i="1" dirty="0" err="1"/>
              <a:t>Dictionnaire</a:t>
            </a:r>
            <a:r>
              <a:rPr lang="es-ES" i="1" dirty="0"/>
              <a:t> Vivant de la </a:t>
            </a:r>
            <a:r>
              <a:rPr lang="es-ES" i="1" dirty="0" err="1"/>
              <a:t>Langue</a:t>
            </a:r>
            <a:r>
              <a:rPr lang="es-ES" i="1" dirty="0"/>
              <a:t> </a:t>
            </a:r>
            <a:r>
              <a:rPr lang="es-ES" i="1" dirty="0" err="1"/>
              <a:t>Français</a:t>
            </a:r>
            <a:r>
              <a:rPr lang="es-ES" i="1" dirty="0"/>
              <a:t> (DVLF)</a:t>
            </a:r>
            <a:endParaRPr lang="es-ES" dirty="0"/>
          </a:p>
          <a:p>
            <a:r>
              <a:rPr lang="es-ES" i="1" dirty="0"/>
              <a:t>Le </a:t>
            </a:r>
            <a:r>
              <a:rPr lang="es-ES" i="1" dirty="0" err="1"/>
              <a:t>Trésor</a:t>
            </a:r>
            <a:r>
              <a:rPr lang="es-ES" i="1" dirty="0"/>
              <a:t> de la </a:t>
            </a:r>
            <a:r>
              <a:rPr lang="es-ES" i="1" dirty="0" err="1"/>
              <a:t>Langue</a:t>
            </a:r>
            <a:r>
              <a:rPr lang="es-ES" i="1" dirty="0"/>
              <a:t> </a:t>
            </a:r>
            <a:r>
              <a:rPr lang="es-ES" i="1" dirty="0" err="1"/>
              <a:t>Française</a:t>
            </a:r>
            <a:r>
              <a:rPr lang="es-ES" i="1" dirty="0"/>
              <a:t> </a:t>
            </a:r>
            <a:r>
              <a:rPr lang="es-ES" i="1" dirty="0" err="1"/>
              <a:t>Informatisé</a:t>
            </a:r>
            <a:r>
              <a:rPr lang="es-ES" i="1" dirty="0"/>
              <a:t> (</a:t>
            </a:r>
            <a:r>
              <a:rPr lang="es-ES" i="1" dirty="0" err="1"/>
              <a:t>TLFi</a:t>
            </a:r>
            <a:r>
              <a:rPr lang="es-ES" i="1" dirty="0"/>
              <a:t>)</a:t>
            </a:r>
            <a:endParaRPr lang="es-ES" dirty="0"/>
          </a:p>
          <a:p>
            <a:r>
              <a:rPr lang="es-ES" i="1" dirty="0"/>
              <a:t>Nuevo Diccionario Histórico del Español (CDH) </a:t>
            </a:r>
            <a:endParaRPr lang="es-ES" dirty="0"/>
          </a:p>
          <a:p>
            <a:r>
              <a:rPr lang="es-ES" i="1" dirty="0"/>
              <a:t>Nuevo Tesoro Lexicográfico de la Lengua Española (</a:t>
            </a:r>
            <a:r>
              <a:rPr lang="es-ES" i="1" dirty="0" smtClean="0"/>
              <a:t>NTLLE)</a:t>
            </a:r>
          </a:p>
          <a:p>
            <a:r>
              <a:rPr lang="es-ES" dirty="0" err="1" smtClean="0">
                <a:ea typeface="Calibri"/>
                <a:cs typeface="Times New Roman"/>
              </a:rPr>
              <a:t>Penny</a:t>
            </a:r>
            <a:r>
              <a:rPr lang="es-ES" dirty="0">
                <a:ea typeface="Calibri"/>
                <a:cs typeface="Times New Roman"/>
              </a:rPr>
              <a:t>, R. (1999). </a:t>
            </a:r>
            <a:r>
              <a:rPr lang="es-ES" i="1" dirty="0">
                <a:ea typeface="Calibri"/>
                <a:cs typeface="Times New Roman"/>
              </a:rPr>
              <a:t>Gramática histórica del español. </a:t>
            </a:r>
            <a:r>
              <a:rPr lang="es-ES" dirty="0">
                <a:ea typeface="Calibri"/>
                <a:cs typeface="Times New Roman"/>
              </a:rPr>
              <a:t>Barcelona: </a:t>
            </a:r>
            <a:r>
              <a:rPr lang="es-ES" dirty="0" smtClean="0">
                <a:ea typeface="Calibri"/>
                <a:cs typeface="Times New Roman"/>
              </a:rPr>
              <a:t>Ariel.</a:t>
            </a:r>
          </a:p>
          <a:p>
            <a:r>
              <a:rPr lang="es-ES" dirty="0" smtClean="0">
                <a:ea typeface="Calibri"/>
                <a:cs typeface="Times New Roman"/>
              </a:rPr>
              <a:t>Real </a:t>
            </a:r>
            <a:r>
              <a:rPr lang="es-ES" dirty="0">
                <a:ea typeface="Calibri"/>
                <a:cs typeface="Times New Roman"/>
              </a:rPr>
              <a:t>Academia Española (2009). </a:t>
            </a:r>
            <a:r>
              <a:rPr lang="es-ES" i="1" dirty="0">
                <a:ea typeface="Calibri"/>
                <a:cs typeface="Times New Roman"/>
              </a:rPr>
              <a:t>Nueva gramática de la lengua española</a:t>
            </a:r>
            <a:r>
              <a:rPr lang="es-ES" dirty="0">
                <a:ea typeface="Calibri"/>
                <a:cs typeface="Times New Roman"/>
              </a:rPr>
              <a:t>. Madrid: Asociación de academias de la lengua española</a:t>
            </a:r>
            <a:r>
              <a:rPr lang="es-ES" dirty="0" smtClean="0">
                <a:ea typeface="Calibri"/>
                <a:cs typeface="Times New Roman"/>
              </a:rPr>
              <a:t>.</a:t>
            </a:r>
            <a:endParaRPr lang="es-ES" dirty="0"/>
          </a:p>
          <a:p>
            <a:r>
              <a:rPr lang="es-ES" i="1" dirty="0" err="1"/>
              <a:t>Vocabolario</a:t>
            </a:r>
            <a:r>
              <a:rPr lang="es-ES" i="1" dirty="0"/>
              <a:t> </a:t>
            </a:r>
            <a:r>
              <a:rPr lang="es-ES" i="1" dirty="0" err="1"/>
              <a:t>degli</a:t>
            </a:r>
            <a:r>
              <a:rPr lang="es-ES" i="1" dirty="0"/>
              <a:t> </a:t>
            </a:r>
            <a:r>
              <a:rPr lang="es-ES" i="1" dirty="0" err="1"/>
              <a:t>Accademici</a:t>
            </a:r>
            <a:r>
              <a:rPr lang="es-ES" i="1" dirty="0"/>
              <a:t> </a:t>
            </a:r>
            <a:r>
              <a:rPr lang="es-ES" i="1" dirty="0" err="1"/>
              <a:t>della</a:t>
            </a:r>
            <a:r>
              <a:rPr lang="es-ES" i="1" dirty="0"/>
              <a:t> </a:t>
            </a:r>
            <a:r>
              <a:rPr lang="es-ES" i="1" dirty="0" err="1"/>
              <a:t>Crusca</a:t>
            </a:r>
            <a:r>
              <a:rPr lang="es-ES" i="1" dirty="0"/>
              <a:t> (VAC)</a:t>
            </a:r>
            <a:endParaRPr lang="es-ES" dirty="0"/>
          </a:p>
          <a:p>
            <a:endParaRPr lang="it-IT" i="1" dirty="0">
              <a:solidFill>
                <a:srgbClr val="00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800" b="1" dirty="0" err="1" smtClean="0">
                <a:solidFill>
                  <a:srgbClr val="4E3B30"/>
                </a:solidFill>
              </a:rPr>
              <a:t>Bibliografía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424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sz="4000" dirty="0" smtClean="0"/>
          </a:p>
          <a:p>
            <a:pPr marL="0" indent="0">
              <a:buNone/>
            </a:pPr>
            <a:endParaRPr lang="es-ES" sz="5400" dirty="0" smtClean="0"/>
          </a:p>
          <a:p>
            <a:pPr marL="0" indent="0">
              <a:buNone/>
            </a:pPr>
            <a:r>
              <a:rPr lang="es-ES" sz="5400" dirty="0" smtClean="0"/>
              <a:t>¡</a:t>
            </a:r>
            <a:r>
              <a:rPr lang="es-ES" sz="5400" dirty="0"/>
              <a:t>muchas gracias!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2204864"/>
            <a:ext cx="2138084" cy="291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9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791793"/>
              </p:ext>
            </p:extLst>
          </p:nvPr>
        </p:nvGraphicFramePr>
        <p:xfrm>
          <a:off x="1331635" y="3140968"/>
          <a:ext cx="6336708" cy="2942209"/>
        </p:xfrm>
        <a:graphic>
          <a:graphicData uri="http://schemas.openxmlformats.org/drawingml/2006/table">
            <a:tbl>
              <a:tblPr firstRow="1" firstCol="1" bandRow="1"/>
              <a:tblGrid>
                <a:gridCol w="1583711"/>
                <a:gridCol w="1583711"/>
                <a:gridCol w="1584643"/>
                <a:gridCol w="1584643"/>
              </a:tblGrid>
              <a:tr h="38243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Times New Roman"/>
                        </a:rPr>
                        <a:t>ESPAÑOL</a:t>
                      </a:r>
                      <a:endParaRPr lang="es-ES" sz="2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Times New Roman"/>
                        </a:rPr>
                        <a:t>CATALÁN</a:t>
                      </a:r>
                      <a:endParaRPr lang="es-ES" sz="2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Times New Roman"/>
                        </a:rPr>
                        <a:t>FRANCÉS</a:t>
                      </a:r>
                      <a:endParaRPr lang="es-ES" sz="2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Times New Roman"/>
                        </a:rPr>
                        <a:t>ITALIANO</a:t>
                      </a:r>
                      <a:endParaRPr lang="es-ES" sz="2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5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>
                          <a:effectLst/>
                          <a:latin typeface="+mn-lt"/>
                          <a:ea typeface="Times New Roman"/>
                        </a:rPr>
                        <a:t>guerrear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guerrejar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guerroyer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guerreggiare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5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>
                          <a:effectLst/>
                          <a:latin typeface="+mn-lt"/>
                          <a:ea typeface="Times New Roman"/>
                        </a:rPr>
                        <a:t>blanquear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blanquejar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blanchoyer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biancheggiare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>
                          <a:effectLst/>
                          <a:latin typeface="+mn-lt"/>
                          <a:ea typeface="Times New Roman"/>
                        </a:rPr>
                        <a:t>acarrear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>
                          <a:effectLst/>
                          <a:latin typeface="+mn-lt"/>
                          <a:ea typeface="Times New Roman"/>
                        </a:rPr>
                        <a:t>carrejar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charroyer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carreggiare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05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>
                          <a:effectLst/>
                          <a:latin typeface="+mn-lt"/>
                          <a:ea typeface="Times New Roman"/>
                        </a:rPr>
                        <a:t>verdear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verdejar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verdoyer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s-ES_tradnl" sz="2000" i="1" dirty="0" err="1">
                          <a:effectLst/>
                          <a:latin typeface="+mn-lt"/>
                          <a:ea typeface="Times New Roman"/>
                        </a:rPr>
                        <a:t>verdeggiare</a:t>
                      </a:r>
                      <a:endParaRPr lang="es-E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832866"/>
            <a:ext cx="7756263" cy="79154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ca-ES" sz="4000" b="1" dirty="0" smtClean="0">
                <a:solidFill>
                  <a:srgbClr val="4E3B30"/>
                </a:solidFill>
              </a:rPr>
              <a:t>El </a:t>
            </a:r>
            <a:r>
              <a:rPr lang="ca-ES" sz="4000" b="1" dirty="0" err="1" smtClean="0">
                <a:solidFill>
                  <a:srgbClr val="4E3B30"/>
                </a:solidFill>
              </a:rPr>
              <a:t>sufijo</a:t>
            </a:r>
            <a:r>
              <a:rPr lang="ca-ES" sz="4000" b="1" dirty="0" smtClean="0">
                <a:solidFill>
                  <a:srgbClr val="4E3B30"/>
                </a:solidFill>
              </a:rPr>
              <a:t> </a:t>
            </a:r>
            <a:r>
              <a:rPr lang="ca-ES" sz="4000" b="1" i="1" dirty="0" smtClean="0">
                <a:solidFill>
                  <a:srgbClr val="4E3B30"/>
                </a:solidFill>
              </a:rPr>
              <a:t>–</a:t>
            </a:r>
            <a:r>
              <a:rPr lang="ca-ES" sz="4000" b="1" i="1" dirty="0" err="1" smtClean="0">
                <a:solidFill>
                  <a:srgbClr val="4E3B30"/>
                </a:solidFill>
              </a:rPr>
              <a:t>ear</a:t>
            </a:r>
            <a:r>
              <a:rPr lang="ca-ES" sz="4000" b="1" i="1" dirty="0" smtClean="0">
                <a:solidFill>
                  <a:srgbClr val="4E3B30"/>
                </a:solidFill>
              </a:rPr>
              <a:t/>
            </a:r>
            <a:br>
              <a:rPr lang="ca-ES" sz="4000" b="1" i="1" dirty="0" smtClean="0">
                <a:solidFill>
                  <a:srgbClr val="4E3B30"/>
                </a:solidFill>
              </a:rPr>
            </a:br>
            <a:r>
              <a:rPr lang="ca-ES" sz="4000" b="1" dirty="0" err="1" smtClean="0">
                <a:solidFill>
                  <a:srgbClr val="4E3B30"/>
                </a:solidFill>
              </a:rPr>
              <a:t>Características</a:t>
            </a:r>
            <a:r>
              <a:rPr lang="ca-ES" sz="4000" b="1" i="1" dirty="0" smtClean="0">
                <a:solidFill>
                  <a:srgbClr val="4E3B30"/>
                </a:solidFill>
              </a:rPr>
              <a:t> </a:t>
            </a:r>
            <a:r>
              <a:rPr lang="ca-ES" sz="2000" i="1" dirty="0" smtClean="0">
                <a:solidFill>
                  <a:srgbClr val="4E3B30"/>
                </a:solidFill>
              </a:rPr>
              <a:t/>
            </a:r>
            <a:br>
              <a:rPr lang="ca-ES" sz="2000" i="1" dirty="0" smtClean="0">
                <a:solidFill>
                  <a:srgbClr val="4E3B30"/>
                </a:solidFill>
              </a:rPr>
            </a:br>
            <a:r>
              <a:rPr lang="ca-ES" sz="2000" i="1" dirty="0" smtClean="0">
                <a:solidFill>
                  <a:srgbClr val="4E3B30"/>
                </a:solidFill>
              </a:rPr>
              <a:t>	</a:t>
            </a:r>
            <a:endParaRPr lang="es-E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14588" y="3317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71600" y="1988840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sz="2000" dirty="0" smtClean="0">
              <a:solidFill>
                <a:prstClr val="black"/>
              </a:solidFill>
              <a:ea typeface="+mj-ea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prstClr val="black"/>
                </a:solidFill>
                <a:ea typeface="+mj-ea"/>
                <a:cs typeface="Arial" pitchFamily="34" charset="0"/>
              </a:rPr>
              <a:t>La p</a:t>
            </a:r>
            <a:r>
              <a:rPr lang="es-ES_tradnl" altLang="es-ES" sz="20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roductividad de –</a:t>
            </a:r>
            <a:r>
              <a:rPr lang="es-ES_tradnl" altLang="es-ES" sz="2000" i="1" dirty="0" err="1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idiāre</a:t>
            </a:r>
            <a:r>
              <a:rPr lang="es-ES_tradnl" altLang="es-ES" sz="2000" i="1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s-ES_tradnl" altLang="es-ES" sz="20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es tardía</a:t>
            </a:r>
            <a:endParaRPr lang="es-ES_tradnl" altLang="es-ES" sz="2000" i="1" dirty="0" smtClean="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Aparece </a:t>
            </a:r>
            <a:r>
              <a:rPr lang="es-ES_tradnl" altLang="es-ES" sz="2000" dirty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en diversas lenguas </a:t>
            </a:r>
            <a:r>
              <a:rPr lang="es-ES_tradnl" altLang="es-ES" sz="20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romance</a:t>
            </a:r>
            <a:r>
              <a:rPr lang="es-ES_tradnl" sz="20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 smtClean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sz="2000" dirty="0">
              <a:solidFill>
                <a:prstClr val="black"/>
              </a:solidFill>
              <a:latin typeface="Times New Roman"/>
              <a:ea typeface="Times New Roman"/>
              <a:cs typeface="+mj-cs"/>
            </a:endParaRPr>
          </a:p>
          <a:p>
            <a:pPr algn="r"/>
            <a:r>
              <a:rPr lang="es-ES_tradnl" sz="2000" dirty="0" err="1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Pharies</a:t>
            </a:r>
            <a:r>
              <a:rPr lang="es-ES_tradnl" sz="20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(2002)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702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a-ES" sz="4400" dirty="0" smtClean="0"/>
          </a:p>
          <a:p>
            <a:pPr marL="0" indent="0">
              <a:buNone/>
            </a:pPr>
            <a:r>
              <a:rPr lang="ca-ES" sz="8000" dirty="0" smtClean="0"/>
              <a:t>1. </a:t>
            </a:r>
            <a:r>
              <a:rPr lang="ca-ES" sz="8000" dirty="0" err="1" smtClean="0"/>
              <a:t>Sufijo</a:t>
            </a:r>
            <a:r>
              <a:rPr lang="ca-ES" sz="8000" dirty="0" smtClean="0"/>
              <a:t> de alta </a:t>
            </a:r>
            <a:r>
              <a:rPr lang="ca-ES" sz="8000" dirty="0" err="1" smtClean="0"/>
              <a:t>productividad</a:t>
            </a:r>
            <a:r>
              <a:rPr lang="ca-ES" sz="8000" dirty="0" smtClean="0"/>
              <a:t> en la </a:t>
            </a:r>
            <a:r>
              <a:rPr lang="ca-ES" sz="8000" dirty="0" err="1" smtClean="0"/>
              <a:t>lengua</a:t>
            </a:r>
            <a:endParaRPr lang="ca-ES" sz="8000" dirty="0" smtClean="0"/>
          </a:p>
          <a:p>
            <a:endParaRPr lang="ca-ES" sz="8000" dirty="0" smtClean="0"/>
          </a:p>
          <a:p>
            <a:pPr marL="0" indent="0">
              <a:buNone/>
            </a:pPr>
            <a:endParaRPr lang="ca-ES" sz="8000" dirty="0" smtClean="0"/>
          </a:p>
          <a:p>
            <a:pPr marL="0" indent="0">
              <a:buNone/>
            </a:pPr>
            <a:r>
              <a:rPr lang="ca-ES" sz="8000" dirty="0" smtClean="0"/>
              <a:t>2. Creador de </a:t>
            </a:r>
            <a:r>
              <a:rPr lang="ca-ES" sz="8000" dirty="0" err="1" smtClean="0"/>
              <a:t>verbos</a:t>
            </a:r>
            <a:r>
              <a:rPr lang="ca-ES" sz="8000" dirty="0" smtClean="0"/>
              <a:t>  </a:t>
            </a:r>
            <a:r>
              <a:rPr lang="ca-ES" sz="8000" dirty="0" err="1" smtClean="0"/>
              <a:t>causativos</a:t>
            </a:r>
            <a:r>
              <a:rPr lang="ca-ES" sz="8000" dirty="0" smtClean="0"/>
              <a:t> e </a:t>
            </a:r>
            <a:r>
              <a:rPr lang="ca-ES" sz="8000" dirty="0" err="1" smtClean="0"/>
              <a:t>iterativos</a:t>
            </a:r>
            <a:endParaRPr lang="ca-ES" sz="8000" dirty="0" smtClean="0"/>
          </a:p>
          <a:p>
            <a:pPr marL="0" indent="0">
              <a:buNone/>
            </a:pPr>
            <a:endParaRPr lang="ca-ES" sz="8000" dirty="0" smtClean="0"/>
          </a:p>
          <a:p>
            <a:endParaRPr lang="ca-ES" sz="80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ca-ES" sz="8000" dirty="0" smtClean="0"/>
              <a:t>3. </a:t>
            </a:r>
            <a:r>
              <a:rPr lang="ca-ES" sz="8000" dirty="0" err="1" smtClean="0"/>
              <a:t>Sufijo</a:t>
            </a:r>
            <a:r>
              <a:rPr lang="ca-ES" sz="8000" dirty="0" smtClean="0"/>
              <a:t> </a:t>
            </a:r>
            <a:r>
              <a:rPr lang="ca-ES" sz="8000" dirty="0" err="1" smtClean="0"/>
              <a:t>verbalizador</a:t>
            </a:r>
            <a:r>
              <a:rPr lang="ca-ES" sz="8000" dirty="0" smtClean="0"/>
              <a:t> de </a:t>
            </a:r>
            <a:r>
              <a:rPr lang="ca-ES" sz="8000" dirty="0" err="1" smtClean="0"/>
              <a:t>formas</a:t>
            </a:r>
            <a:r>
              <a:rPr lang="ca-ES" sz="8000" dirty="0" smtClean="0"/>
              <a:t> </a:t>
            </a:r>
            <a:r>
              <a:rPr lang="ca-ES" sz="8000" dirty="0" err="1" smtClean="0"/>
              <a:t>sustantivas</a:t>
            </a:r>
            <a:r>
              <a:rPr lang="ca-ES" sz="8000" dirty="0" smtClean="0"/>
              <a:t> (nombres y </a:t>
            </a:r>
            <a:r>
              <a:rPr lang="ca-ES" sz="8000" dirty="0" err="1" smtClean="0"/>
              <a:t>adjetivos</a:t>
            </a:r>
            <a:r>
              <a:rPr lang="ca-ES" sz="8000" dirty="0" smtClean="0"/>
              <a:t>)</a:t>
            </a:r>
          </a:p>
          <a:p>
            <a:pPr>
              <a:lnSpc>
                <a:spcPct val="170000"/>
              </a:lnSpc>
            </a:pPr>
            <a:endParaRPr lang="ca-ES" sz="4900" dirty="0" smtClean="0"/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endParaRPr lang="ca-ES" dirty="0"/>
          </a:p>
          <a:p>
            <a:pPr marL="0" indent="0">
              <a:buNone/>
            </a:pPr>
            <a:endParaRPr lang="ca-ES" dirty="0" smtClean="0"/>
          </a:p>
          <a:p>
            <a:pPr marL="0" lvl="0" indent="0" algn="r">
              <a:buClr>
                <a:srgbClr val="F0A22E"/>
              </a:buClr>
              <a:buNone/>
            </a:pPr>
            <a:r>
              <a:rPr lang="ca-ES" sz="55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Pharies</a:t>
            </a:r>
            <a:r>
              <a:rPr lang="ca-ES" sz="55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(2002)</a:t>
            </a:r>
            <a:endParaRPr lang="ca-ES" sz="55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000" b="1" dirty="0"/>
              <a:t>El </a:t>
            </a:r>
            <a:r>
              <a:rPr lang="ca-ES" sz="4000" b="1" dirty="0" err="1"/>
              <a:t>sufijo</a:t>
            </a:r>
            <a:r>
              <a:rPr lang="ca-ES" sz="4000" b="1" dirty="0"/>
              <a:t> </a:t>
            </a:r>
            <a:r>
              <a:rPr lang="ca-ES" sz="4000" b="1" i="1" dirty="0"/>
              <a:t>-</a:t>
            </a:r>
            <a:r>
              <a:rPr lang="ca-ES" sz="4000" b="1" i="1" dirty="0" err="1"/>
              <a:t>ear</a:t>
            </a:r>
            <a:r>
              <a:rPr lang="es-ES" sz="4000" b="1" i="1" dirty="0"/>
              <a:t/>
            </a:r>
            <a:br>
              <a:rPr lang="es-ES" sz="4000" b="1" i="1" dirty="0"/>
            </a:br>
            <a:r>
              <a:rPr lang="ca-ES" sz="4000" b="1" dirty="0" err="1"/>
              <a:t>Características</a:t>
            </a:r>
            <a:endParaRPr lang="es-ES" sz="4000" b="1" i="1" dirty="0"/>
          </a:p>
        </p:txBody>
      </p:sp>
    </p:spTree>
    <p:extLst>
      <p:ext uri="{BB962C8B-B14F-4D97-AF65-F5344CB8AC3E}">
        <p14:creationId xmlns:p14="http://schemas.microsoft.com/office/powerpoint/2010/main" val="2902955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6" y="2132855"/>
            <a:ext cx="7776864" cy="46085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sz="2800" dirty="0" smtClean="0"/>
              <a:t>4. Productividad en distintas bases gramaticales</a:t>
            </a:r>
          </a:p>
          <a:p>
            <a:pPr marL="0" indent="0">
              <a:buNone/>
            </a:pPr>
            <a:endParaRPr lang="es-ES" dirty="0" smtClean="0"/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Sustantivos: </a:t>
            </a:r>
            <a:r>
              <a:rPr lang="es-ES" sz="2800" i="1" dirty="0" smtClean="0"/>
              <a:t>agujerear, airear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Adjetivos: </a:t>
            </a:r>
            <a:r>
              <a:rPr lang="es-ES" sz="2800" i="1" dirty="0" smtClean="0"/>
              <a:t>cojear, amarillear</a:t>
            </a:r>
          </a:p>
          <a:p>
            <a:pPr lvl="1">
              <a:lnSpc>
                <a:spcPct val="110000"/>
              </a:lnSpc>
            </a:pPr>
            <a:r>
              <a:rPr lang="es-ES" sz="2800" b="1" dirty="0" smtClean="0"/>
              <a:t>Verbos</a:t>
            </a:r>
            <a:r>
              <a:rPr lang="es-ES" sz="2800" dirty="0" smtClean="0"/>
              <a:t>: </a:t>
            </a:r>
            <a:r>
              <a:rPr lang="es-ES" sz="2800" i="1" dirty="0" smtClean="0"/>
              <a:t>fregotear, corretear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Pronombres: </a:t>
            </a:r>
            <a:r>
              <a:rPr lang="es-ES" sz="2800" i="1" dirty="0" smtClean="0"/>
              <a:t>tutear, vosear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Adverbios: </a:t>
            </a:r>
            <a:r>
              <a:rPr lang="es-ES" sz="2800" i="1" dirty="0" smtClean="0"/>
              <a:t>bastantear, tardear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Interjecciones</a:t>
            </a:r>
            <a:r>
              <a:rPr lang="es-ES" sz="2800" i="1" dirty="0" smtClean="0"/>
              <a:t>: arrear, holear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Sintagmas</a:t>
            </a:r>
            <a:r>
              <a:rPr lang="es-ES" sz="2800" i="1" dirty="0" smtClean="0"/>
              <a:t> </a:t>
            </a:r>
            <a:r>
              <a:rPr lang="es-ES" sz="2800" dirty="0" smtClean="0"/>
              <a:t>preposicionales</a:t>
            </a:r>
            <a:r>
              <a:rPr lang="es-ES" sz="2800" i="1" dirty="0" smtClean="0"/>
              <a:t>: pordiosear</a:t>
            </a:r>
          </a:p>
          <a:p>
            <a:pPr lvl="1">
              <a:lnSpc>
                <a:spcPct val="110000"/>
              </a:lnSpc>
            </a:pPr>
            <a:r>
              <a:rPr lang="es-ES" sz="2800" dirty="0" smtClean="0"/>
              <a:t>Onomatopeyas: </a:t>
            </a:r>
            <a:r>
              <a:rPr lang="es-ES" sz="2800" i="1" dirty="0" smtClean="0"/>
              <a:t>sesear, ronronear</a:t>
            </a:r>
          </a:p>
          <a:p>
            <a:pPr lvl="1"/>
            <a:endParaRPr lang="es-ES" sz="2400" i="1" dirty="0" smtClean="0"/>
          </a:p>
          <a:p>
            <a:pPr marL="0" indent="0" algn="r">
              <a:buNone/>
            </a:pPr>
            <a:r>
              <a:rPr lang="es-ES" sz="2100" dirty="0" smtClean="0"/>
              <a:t>Martín García (2007)</a:t>
            </a:r>
            <a:endParaRPr lang="es-ES" sz="21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000" b="1" dirty="0"/>
              <a:t>El </a:t>
            </a:r>
            <a:r>
              <a:rPr lang="ca-ES" sz="4000" b="1" dirty="0" err="1"/>
              <a:t>sufijo</a:t>
            </a:r>
            <a:r>
              <a:rPr lang="ca-ES" sz="4000" b="1" dirty="0"/>
              <a:t> </a:t>
            </a:r>
            <a:r>
              <a:rPr lang="ca-ES" sz="4000" b="1" i="1" dirty="0"/>
              <a:t>-</a:t>
            </a:r>
            <a:r>
              <a:rPr lang="ca-ES" sz="4000" b="1" i="1" dirty="0" err="1"/>
              <a:t>ear</a:t>
            </a:r>
            <a:r>
              <a:rPr lang="es-ES" sz="4000" b="1" i="1" dirty="0"/>
              <a:t/>
            </a:r>
            <a:br>
              <a:rPr lang="es-ES" sz="4000" b="1" i="1" dirty="0"/>
            </a:br>
            <a:r>
              <a:rPr lang="ca-ES" sz="4000" b="1" dirty="0" err="1" smtClean="0"/>
              <a:t>Características</a:t>
            </a:r>
            <a:endParaRPr lang="es-ES" sz="4000" b="1" i="1" dirty="0"/>
          </a:p>
        </p:txBody>
      </p:sp>
    </p:spTree>
    <p:extLst>
      <p:ext uri="{BB962C8B-B14F-4D97-AF65-F5344CB8AC3E}">
        <p14:creationId xmlns:p14="http://schemas.microsoft.com/office/powerpoint/2010/main" val="4067237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1" y="2132856"/>
            <a:ext cx="7992888" cy="4248472"/>
          </a:xfrm>
        </p:spPr>
        <p:txBody>
          <a:bodyPr>
            <a:normAutofit fontScale="62500" lnSpcReduction="20000"/>
          </a:bodyPr>
          <a:lstStyle/>
          <a:p>
            <a:r>
              <a:rPr lang="ca-ES" sz="3800" dirty="0" err="1" smtClean="0"/>
              <a:t>Siglo</a:t>
            </a:r>
            <a:r>
              <a:rPr lang="ca-ES" sz="3800" dirty="0" smtClean="0"/>
              <a:t> XIII [1251]</a:t>
            </a:r>
            <a:r>
              <a:rPr lang="es-ES" sz="3800" b="1" i="1" dirty="0" smtClean="0">
                <a:ea typeface="Times New Roman"/>
              </a:rPr>
              <a:t>→</a:t>
            </a:r>
            <a:r>
              <a:rPr lang="es-ES" sz="3800" i="1" dirty="0" smtClean="0">
                <a:ea typeface="Times New Roman"/>
              </a:rPr>
              <a:t> </a:t>
            </a:r>
            <a:r>
              <a:rPr lang="es-ES" sz="3800" b="1" i="1" dirty="0" smtClean="0">
                <a:ea typeface="Times New Roman"/>
              </a:rPr>
              <a:t>franquear</a:t>
            </a:r>
            <a:r>
              <a:rPr lang="es-ES" sz="3800" i="1" dirty="0">
                <a:ea typeface="Times New Roman"/>
              </a:rPr>
              <a:t> </a:t>
            </a:r>
            <a:r>
              <a:rPr lang="es-ES" sz="3800" i="1" dirty="0" smtClean="0">
                <a:ea typeface="Times New Roman"/>
              </a:rPr>
              <a:t>‘</a:t>
            </a:r>
            <a:r>
              <a:rPr lang="es-ES" sz="3800" dirty="0" smtClean="0">
                <a:ea typeface="Times New Roman"/>
              </a:rPr>
              <a:t>exceptuar a uno de una contribución’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˂ </a:t>
            </a:r>
            <a:r>
              <a:rPr lang="es-ES" sz="3800" dirty="0" smtClean="0">
                <a:ea typeface="Times New Roman"/>
              </a:rPr>
              <a:t>(</a:t>
            </a:r>
            <a:r>
              <a:rPr lang="es-ES" sz="3800" i="1" dirty="0">
                <a:ea typeface="Times New Roman"/>
              </a:rPr>
              <a:t>franco</a:t>
            </a:r>
            <a:r>
              <a:rPr lang="es-ES" sz="3800" dirty="0">
                <a:ea typeface="Times New Roman"/>
              </a:rPr>
              <a:t> ‘libre, exento</a:t>
            </a:r>
            <a:r>
              <a:rPr lang="es-ES" sz="3800" dirty="0" smtClean="0">
                <a:ea typeface="Times New Roman"/>
              </a:rPr>
              <a:t>’)</a:t>
            </a:r>
          </a:p>
          <a:p>
            <a:pPr marL="0" indent="0">
              <a:buNone/>
            </a:pPr>
            <a:r>
              <a:rPr lang="es-ES" sz="3800" dirty="0" smtClean="0">
                <a:ea typeface="Times New Roman"/>
              </a:rPr>
              <a:t> </a:t>
            </a:r>
            <a:endParaRPr lang="es-ES" sz="3800" i="1" dirty="0" smtClean="0">
              <a:ea typeface="Times New Roman"/>
            </a:endParaRPr>
          </a:p>
          <a:p>
            <a:pPr>
              <a:lnSpc>
                <a:spcPct val="150000"/>
              </a:lnSpc>
              <a:buClr>
                <a:srgbClr val="F0A22E"/>
              </a:buClr>
            </a:pPr>
            <a:r>
              <a:rPr lang="ca-ES" sz="38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Siglo</a:t>
            </a:r>
            <a:r>
              <a:rPr lang="ca-ES" sz="3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ca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XIV </a:t>
            </a:r>
            <a:r>
              <a:rPr lang="es-ES" sz="3800" i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→ </a:t>
            </a:r>
            <a:r>
              <a:rPr lang="es-ES" sz="3800" b="1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pelear</a:t>
            </a:r>
            <a:r>
              <a:rPr lang="es-ES" sz="3800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‘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Contender o reñir, aunque sea sin </a:t>
            </a:r>
            <a:endParaRPr lang="es-ES" sz="3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lnSpc>
                <a:spcPct val="150000"/>
              </a:lnSpc>
              <a:buClr>
                <a:srgbClr val="F0A22E"/>
              </a:buClr>
              <a:buNone/>
            </a:pPr>
            <a:r>
              <a:rPr lang="es-ES" sz="3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armas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 solo de palabra.’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˂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</a:t>
            </a:r>
            <a:r>
              <a:rPr lang="es-ES" sz="3800" i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pelo</a:t>
            </a:r>
            <a:r>
              <a:rPr lang="es-ES" sz="3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Clr>
                <a:srgbClr val="F0A22E"/>
              </a:buClr>
              <a:buNone/>
            </a:pPr>
            <a:endParaRPr lang="es-ES" sz="38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buClr>
                <a:srgbClr val="F0A22E"/>
              </a:buClr>
            </a:pPr>
            <a:r>
              <a:rPr lang="ca-ES" sz="3800" dirty="0" err="1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Siglo</a:t>
            </a:r>
            <a:r>
              <a:rPr lang="ca-ES" sz="3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XV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→ </a:t>
            </a:r>
            <a:r>
              <a:rPr lang="es-ES" sz="3800" b="1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golpear</a:t>
            </a:r>
            <a:r>
              <a:rPr lang="es-ES" sz="3800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‘dar un golpe o golpes </a:t>
            </a:r>
            <a:r>
              <a:rPr lang="es-ES" sz="3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repetidos’</a:t>
            </a:r>
          </a:p>
          <a:p>
            <a:pPr marL="0" indent="0">
              <a:buClr>
                <a:srgbClr val="F0A22E"/>
              </a:buClr>
              <a:buNone/>
            </a:pPr>
            <a:r>
              <a:rPr lang="es-ES" sz="3800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˂ 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(</a:t>
            </a:r>
            <a:r>
              <a:rPr lang="es-ES" sz="3800" i="1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golpe</a:t>
            </a:r>
            <a:r>
              <a:rPr lang="es-ES" sz="3800" dirty="0">
                <a:solidFill>
                  <a:prstClr val="black">
                    <a:lumMod val="85000"/>
                    <a:lumOff val="15000"/>
                  </a:prstClr>
                </a:solidFill>
                <a:ea typeface="Times New Roman"/>
              </a:rPr>
              <a:t>)</a:t>
            </a:r>
            <a:endParaRPr lang="ca-ES" sz="3800" dirty="0">
              <a:solidFill>
                <a:prstClr val="black">
                  <a:lumMod val="85000"/>
                  <a:lumOff val="15000"/>
                </a:prstClr>
              </a:solidFill>
              <a:ea typeface="Times New Roman"/>
            </a:endParaRPr>
          </a:p>
          <a:p>
            <a:pPr>
              <a:lnSpc>
                <a:spcPct val="150000"/>
              </a:lnSpc>
              <a:buClr>
                <a:srgbClr val="F0A22E"/>
              </a:buClr>
            </a:pPr>
            <a:endParaRPr lang="ca-ES" sz="3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r">
              <a:buNone/>
            </a:pPr>
            <a:r>
              <a:rPr lang="ca-ES" sz="19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Pharies</a:t>
            </a:r>
            <a:r>
              <a:rPr lang="ca-ES" sz="19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ca-ES" sz="1900" dirty="0">
                <a:solidFill>
                  <a:prstClr val="black">
                    <a:lumMod val="85000"/>
                    <a:lumOff val="15000"/>
                  </a:prstClr>
                </a:solidFill>
              </a:rPr>
              <a:t>(2002)</a:t>
            </a:r>
          </a:p>
          <a:p>
            <a:pPr marL="0" indent="0">
              <a:buNone/>
            </a:pPr>
            <a:endParaRPr lang="es-ES" i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14773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ca-ES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Derivados </a:t>
            </a:r>
            <a:r>
              <a:rPr lang="ca-ES" sz="3200" b="1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internos</a:t>
            </a:r>
            <a:r>
              <a:rPr lang="ca-ES" sz="3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ca-ES" sz="3200" b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españoles</a:t>
            </a:r>
            <a:r>
              <a:rPr lang="ca-ES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ca-ES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ca-ES" sz="3200" b="1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Siglos</a:t>
            </a:r>
            <a:r>
              <a:rPr lang="ca-ES" sz="3200" b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XIII-XVII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499607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2132857"/>
            <a:ext cx="8064896" cy="36003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a-ES" sz="9600" b="1" dirty="0" err="1" smtClean="0"/>
              <a:t>Aparición</a:t>
            </a:r>
            <a:r>
              <a:rPr lang="ca-ES" sz="9600" b="1" dirty="0" smtClean="0"/>
              <a:t> de </a:t>
            </a:r>
            <a:r>
              <a:rPr lang="ca-ES" sz="9600" b="1" dirty="0" err="1" smtClean="0"/>
              <a:t>neologismos</a:t>
            </a:r>
            <a:r>
              <a:rPr lang="ca-ES" sz="9600" b="1" dirty="0" smtClean="0"/>
              <a:t> en </a:t>
            </a:r>
            <a:r>
              <a:rPr lang="ca-ES" sz="9600" b="1" i="1" dirty="0" smtClean="0"/>
              <a:t>–</a:t>
            </a:r>
            <a:r>
              <a:rPr lang="ca-ES" sz="9600" b="1" i="1" dirty="0" err="1" smtClean="0"/>
              <a:t>ot-ear</a:t>
            </a:r>
            <a:r>
              <a:rPr lang="ca-ES" sz="9600" b="1" i="1" dirty="0" smtClean="0"/>
              <a:t> </a:t>
            </a:r>
            <a:r>
              <a:rPr lang="ca-ES" sz="9600" b="1" dirty="0" smtClean="0"/>
              <a:t>en los </a:t>
            </a:r>
            <a:r>
              <a:rPr lang="ca-ES" sz="9600" b="1" dirty="0" err="1" smtClean="0"/>
              <a:t>diccionarios</a:t>
            </a:r>
            <a:endParaRPr lang="ca-ES" sz="9600" b="1" dirty="0" smtClean="0"/>
          </a:p>
          <a:p>
            <a:pPr marL="0" indent="0">
              <a:buNone/>
            </a:pPr>
            <a:r>
              <a:rPr lang="ca-ES" sz="3600" dirty="0"/>
              <a:t>	</a:t>
            </a:r>
            <a:endParaRPr lang="ca-E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ca-ES" i="1" dirty="0"/>
              <a:t>	</a:t>
            </a:r>
            <a:r>
              <a:rPr lang="ca-ES" i="1" dirty="0" smtClean="0"/>
              <a:t>		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600" dirty="0" err="1" smtClean="0"/>
              <a:t>Formaciones</a:t>
            </a:r>
            <a:r>
              <a:rPr lang="ca-ES" sz="3600" dirty="0" smtClean="0"/>
              <a:t> con </a:t>
            </a:r>
            <a:r>
              <a:rPr lang="ca-ES" sz="3600" dirty="0" err="1" smtClean="0"/>
              <a:t>interfijo</a:t>
            </a:r>
            <a:r>
              <a:rPr lang="ca-ES" sz="3600" dirty="0" smtClean="0"/>
              <a:t> </a:t>
            </a:r>
            <a:r>
              <a:rPr lang="ca-ES" sz="3600" i="1" dirty="0" smtClean="0"/>
              <a:t>–</a:t>
            </a:r>
            <a:r>
              <a:rPr lang="ca-ES" sz="3600" i="1" dirty="0" err="1" smtClean="0"/>
              <a:t>ot</a:t>
            </a:r>
            <a:r>
              <a:rPr lang="ca-ES" sz="3600" i="1" dirty="0" smtClean="0"/>
              <a:t>- </a:t>
            </a:r>
            <a:br>
              <a:rPr lang="ca-ES" sz="3600" i="1" dirty="0" smtClean="0"/>
            </a:br>
            <a:r>
              <a:rPr lang="ca-ES" sz="3600" dirty="0" err="1" smtClean="0"/>
              <a:t>Siglo</a:t>
            </a:r>
            <a:r>
              <a:rPr lang="ca-ES" sz="3600" dirty="0" smtClean="0"/>
              <a:t> XVIII</a:t>
            </a:r>
            <a:endParaRPr lang="es-ES" sz="36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51495"/>
              </p:ext>
            </p:extLst>
          </p:nvPr>
        </p:nvGraphicFramePr>
        <p:xfrm>
          <a:off x="1187625" y="2564904"/>
          <a:ext cx="6768750" cy="33736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0"/>
                <a:gridCol w="2256250"/>
                <a:gridCol w="2256250"/>
              </a:tblGrid>
              <a:tr h="652354">
                <a:tc>
                  <a:txBody>
                    <a:bodyPr/>
                    <a:lstStyle/>
                    <a:p>
                      <a:r>
                        <a:rPr lang="ca-ES" dirty="0" smtClean="0"/>
                        <a:t>DERIVADO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dirty="0" smtClean="0"/>
                        <a:t>CORPUS LEXICOGRÁFICO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CORPUS</a:t>
                      </a:r>
                      <a:r>
                        <a:rPr lang="ca-ES" baseline="0" dirty="0" smtClean="0"/>
                        <a:t> TEXTUAL</a:t>
                      </a:r>
                      <a:endParaRPr lang="es-ES" dirty="0"/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chapotear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1729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1576-1577</a:t>
                      </a:r>
                      <a:endParaRPr kumimoji="0" lang="es-E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 b="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revolotear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1737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1604</a:t>
                      </a:r>
                      <a:endParaRPr kumimoji="0" lang="es-E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r>
                        <a:rPr lang="ca-ES" b="0" i="1" dirty="0" err="1" smtClean="0">
                          <a:latin typeface="+mn-lt"/>
                        </a:rPr>
                        <a:t>zangolotear</a:t>
                      </a:r>
                      <a:endParaRPr lang="es-ES" b="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1739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1646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r>
                        <a:rPr lang="ca-ES" b="0" i="1" dirty="0" err="1" smtClean="0">
                          <a:latin typeface="+mn-lt"/>
                        </a:rPr>
                        <a:t>palmotear</a:t>
                      </a:r>
                      <a:endParaRPr lang="es-ES" b="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1737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1663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 b="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parlotear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1774</a:t>
                      </a:r>
                      <a:endParaRPr lang="es-ES" dirty="0" smtClean="0">
                        <a:latin typeface="+mn-lt"/>
                      </a:endParaRPr>
                    </a:p>
                  </a:txBody>
                  <a:tcPr/>
                </a:tc>
              </a:tr>
              <a:tr h="453547">
                <a:tc>
                  <a:txBody>
                    <a:bodyPr/>
                    <a:lstStyle/>
                    <a:p>
                      <a:r>
                        <a:rPr lang="ca-ES" b="0" i="1" dirty="0" err="1" smtClean="0">
                          <a:latin typeface="+mn-lt"/>
                        </a:rPr>
                        <a:t>chisporrotear</a:t>
                      </a:r>
                      <a:endParaRPr lang="es-ES" b="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1729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>
                          <a:latin typeface="+mn-lt"/>
                        </a:rPr>
                        <a:t>1833</a:t>
                      </a:r>
                      <a:endParaRPr lang="es-ES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92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2060848"/>
            <a:ext cx="8049216" cy="36003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a-ES" sz="9600" b="1" dirty="0" err="1" smtClean="0"/>
              <a:t>Aparición</a:t>
            </a:r>
            <a:r>
              <a:rPr lang="ca-ES" sz="9600" b="1" dirty="0" smtClean="0"/>
              <a:t> de </a:t>
            </a:r>
            <a:r>
              <a:rPr lang="ca-ES" sz="9600" b="1" dirty="0" err="1" smtClean="0"/>
              <a:t>neologismos</a:t>
            </a:r>
            <a:r>
              <a:rPr lang="ca-ES" sz="9600" b="1" dirty="0" smtClean="0"/>
              <a:t> en </a:t>
            </a:r>
            <a:r>
              <a:rPr lang="ca-ES" sz="9600" b="1" i="1" dirty="0" smtClean="0"/>
              <a:t>–</a:t>
            </a:r>
            <a:r>
              <a:rPr lang="ca-ES" sz="9600" b="1" i="1" dirty="0" err="1" smtClean="0"/>
              <a:t>ot-ear</a:t>
            </a:r>
            <a:r>
              <a:rPr lang="ca-ES" sz="9600" b="1" i="1" dirty="0" smtClean="0"/>
              <a:t> </a:t>
            </a:r>
            <a:r>
              <a:rPr lang="ca-ES" sz="9600" b="1" dirty="0" smtClean="0"/>
              <a:t>en los </a:t>
            </a:r>
            <a:r>
              <a:rPr lang="ca-ES" sz="9600" b="1" dirty="0" err="1" smtClean="0"/>
              <a:t>diccionarios</a:t>
            </a:r>
            <a:endParaRPr lang="ca-ES" sz="9600" b="1" dirty="0" smtClean="0"/>
          </a:p>
          <a:p>
            <a:pPr marL="0" indent="0">
              <a:buNone/>
            </a:pPr>
            <a:r>
              <a:rPr lang="ca-ES" sz="5000" dirty="0"/>
              <a:t>	</a:t>
            </a:r>
            <a:endParaRPr lang="ca-ES" sz="50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ca-ES" sz="5000" i="1" dirty="0"/>
              <a:t>	</a:t>
            </a:r>
            <a:r>
              <a:rPr lang="ca-ES" sz="5000" i="1" dirty="0" smtClean="0"/>
              <a:t>					</a:t>
            </a:r>
            <a:r>
              <a:rPr lang="ca-ES" sz="7200" dirty="0" smtClean="0"/>
              <a:t>	</a:t>
            </a:r>
            <a:r>
              <a:rPr lang="ca-ES" sz="7200" i="1" dirty="0" smtClean="0"/>
              <a:t>								</a:t>
            </a:r>
            <a:endParaRPr lang="ca-ES" sz="72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ca-ES" sz="7200" i="1" dirty="0" smtClean="0"/>
              <a:t>			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600" dirty="0" err="1" smtClean="0"/>
              <a:t>Formaciones</a:t>
            </a:r>
            <a:r>
              <a:rPr lang="ca-ES" sz="3600" dirty="0" smtClean="0"/>
              <a:t> con </a:t>
            </a:r>
            <a:r>
              <a:rPr lang="ca-ES" sz="3600" dirty="0" err="1" smtClean="0"/>
              <a:t>interfijo</a:t>
            </a:r>
            <a:r>
              <a:rPr lang="ca-ES" sz="3600" dirty="0" smtClean="0"/>
              <a:t> </a:t>
            </a:r>
            <a:r>
              <a:rPr lang="ca-ES" sz="3600" i="1" dirty="0" smtClean="0"/>
              <a:t>–</a:t>
            </a:r>
            <a:r>
              <a:rPr lang="ca-ES" sz="3600" i="1" dirty="0" err="1" smtClean="0"/>
              <a:t>ot</a:t>
            </a:r>
            <a:r>
              <a:rPr lang="ca-ES" sz="3600" i="1" dirty="0" smtClean="0"/>
              <a:t>-</a:t>
            </a:r>
            <a:br>
              <a:rPr lang="ca-ES" sz="3600" i="1" dirty="0" smtClean="0"/>
            </a:br>
            <a:r>
              <a:rPr lang="ca-ES" sz="3600" dirty="0" err="1" smtClean="0"/>
              <a:t>Siglo</a:t>
            </a:r>
            <a:r>
              <a:rPr lang="ca-ES" sz="3600" dirty="0" smtClean="0"/>
              <a:t> XIX</a:t>
            </a:r>
            <a:endParaRPr lang="es-ES" sz="3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07728"/>
              </p:ext>
            </p:extLst>
          </p:nvPr>
        </p:nvGraphicFramePr>
        <p:xfrm>
          <a:off x="1043607" y="2492896"/>
          <a:ext cx="6912768" cy="3302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3283"/>
                <a:gridCol w="2353283"/>
                <a:gridCol w="2206202"/>
              </a:tblGrid>
              <a:tr h="648072">
                <a:tc>
                  <a:txBody>
                    <a:bodyPr/>
                    <a:lstStyle/>
                    <a:p>
                      <a:r>
                        <a:rPr lang="ca-ES" dirty="0" smtClean="0"/>
                        <a:t>DERIVADO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dirty="0" smtClean="0"/>
                        <a:t>CORPUS LEXICOGRÁFICO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dirty="0" smtClean="0"/>
                        <a:t>CORPUS</a:t>
                      </a:r>
                      <a:r>
                        <a:rPr lang="ca-ES" baseline="0" dirty="0" smtClean="0"/>
                        <a:t> TEXTUAL</a:t>
                      </a:r>
                      <a:endParaRPr lang="es-ES" dirty="0"/>
                    </a:p>
                  </a:txBody>
                  <a:tcPr/>
                </a:tc>
              </a:tr>
              <a:tr h="437994">
                <a:tc>
                  <a:txBody>
                    <a:bodyPr/>
                    <a:lstStyle/>
                    <a:p>
                      <a:r>
                        <a:rPr lang="ca-ES" sz="1800" i="1" dirty="0" err="1" smtClean="0"/>
                        <a:t>gorgotear</a:t>
                      </a:r>
                      <a:r>
                        <a:rPr lang="ca-ES" sz="1800" i="1" dirty="0" smtClean="0"/>
                        <a:t> </a:t>
                      </a:r>
                      <a:endParaRPr lang="es-E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1853 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1491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</a:tr>
              <a:tr h="464412">
                <a:tc>
                  <a:txBody>
                    <a:bodyPr/>
                    <a:lstStyle/>
                    <a:p>
                      <a:r>
                        <a:rPr lang="ca-ES" sz="1800" i="1" dirty="0" err="1" smtClean="0"/>
                        <a:t>capotear</a:t>
                      </a:r>
                      <a:endParaRPr lang="es-E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18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i="0" dirty="0" smtClean="0">
                          <a:latin typeface="+mn-lt"/>
                        </a:rPr>
                        <a:t>1847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</a:tr>
              <a:tr h="437994">
                <a:tc>
                  <a:txBody>
                    <a:bodyPr/>
                    <a:lstStyle/>
                    <a:p>
                      <a:r>
                        <a:rPr lang="ca-ES" sz="1800" i="1" dirty="0" err="1" smtClean="0"/>
                        <a:t>tirotear</a:t>
                      </a:r>
                      <a:endParaRPr lang="es-E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1817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i="0" dirty="0" smtClean="0">
                          <a:latin typeface="+mn-lt"/>
                        </a:rPr>
                        <a:t>1826</a:t>
                      </a:r>
                    </a:p>
                  </a:txBody>
                  <a:tcPr/>
                </a:tc>
              </a:tr>
              <a:tr h="437994">
                <a:tc>
                  <a:txBody>
                    <a:bodyPr/>
                    <a:lstStyle/>
                    <a:p>
                      <a:r>
                        <a:rPr kumimoji="0" lang="ca-ES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gimotear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1817 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i="0" dirty="0" smtClean="0">
                          <a:latin typeface="+mn-lt"/>
                        </a:rPr>
                        <a:t>1800-1819</a:t>
                      </a:r>
                    </a:p>
                  </a:txBody>
                  <a:tcPr/>
                </a:tc>
              </a:tr>
              <a:tr h="437994">
                <a:tc>
                  <a:txBody>
                    <a:bodyPr/>
                    <a:lstStyle/>
                    <a:p>
                      <a:r>
                        <a:rPr lang="ca-ES" sz="1800" i="1" dirty="0" err="1" smtClean="0"/>
                        <a:t>lavotear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1884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800" i="0" dirty="0" smtClean="0">
                          <a:latin typeface="+mn-lt"/>
                        </a:rPr>
                        <a:t>1811</a:t>
                      </a:r>
                    </a:p>
                  </a:txBody>
                  <a:tcPr/>
                </a:tc>
              </a:tr>
              <a:tr h="437994">
                <a:tc>
                  <a:txBody>
                    <a:bodyPr/>
                    <a:lstStyle/>
                    <a:p>
                      <a:r>
                        <a:rPr lang="ca-ES" sz="1800" i="1" dirty="0" err="1" smtClean="0"/>
                        <a:t>bailotear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1849 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800" i="0" dirty="0" smtClean="0">
                          <a:latin typeface="+mn-lt"/>
                        </a:rPr>
                        <a:t>1878	</a:t>
                      </a:r>
                      <a:endParaRPr lang="es-ES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11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rtoné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2232</TotalTime>
  <Words>1580</Words>
  <Application>Microsoft Macintosh PowerPoint</Application>
  <PresentationFormat>Presentazione su schermo (4:3)</PresentationFormat>
  <Paragraphs>427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Cartoné</vt:lpstr>
      <vt:lpstr>      Verbos derivados en  –ot-ear en el español decimonónico</vt:lpstr>
      <vt:lpstr>ESTRUCTURA</vt:lpstr>
      <vt:lpstr>Orígenes del sufijo -ear</vt:lpstr>
      <vt:lpstr>El sufijo –ear Características   </vt:lpstr>
      <vt:lpstr>El sufijo -ear Características</vt:lpstr>
      <vt:lpstr>El sufijo -ear Características</vt:lpstr>
      <vt:lpstr>Derivados internos españoles Siglos XIII-XVII</vt:lpstr>
      <vt:lpstr>Formaciones con interfijo –ot-  Siglo XVIII</vt:lpstr>
      <vt:lpstr>Formaciones con interfijo –ot- Siglo XIX</vt:lpstr>
      <vt:lpstr>El interfijo –ot-  Breve estado de la cuestión</vt:lpstr>
      <vt:lpstr>El interfijo –ot-  Breve estado de la cuestión</vt:lpstr>
      <vt:lpstr>Corpus de estudio de verbos  derivados en –ot-ear Siglos XVIII y XIX</vt:lpstr>
      <vt:lpstr>Clasificación del corpus analizado</vt:lpstr>
      <vt:lpstr>Clasificación del corpus analizado</vt:lpstr>
      <vt:lpstr>Clasificación del corpus analizado</vt:lpstr>
      <vt:lpstr>Clasificación del corpus analizado</vt:lpstr>
      <vt:lpstr>Tipo 1. Base verbal en –ar &gt; -ear &gt; -ot-ear</vt:lpstr>
      <vt:lpstr>palmotear</vt:lpstr>
      <vt:lpstr>palmotear</vt:lpstr>
      <vt:lpstr>palmotear</vt:lpstr>
      <vt:lpstr>Tipo 2. Base verbal en –ar &gt; -ot-ear</vt:lpstr>
      <vt:lpstr>bailotear</vt:lpstr>
      <vt:lpstr>bailotear</vt:lpstr>
      <vt:lpstr>bailotear</vt:lpstr>
      <vt:lpstr>Tipo 3. Base verbal -ear &gt; -ot-ear</vt:lpstr>
      <vt:lpstr>zangolotear</vt:lpstr>
      <vt:lpstr>zangolotear</vt:lpstr>
      <vt:lpstr>zangolotear</vt:lpstr>
      <vt:lpstr>Tipo 4  Base onomatopéyica + (-ar) &gt; -ear &gt; -ot-ear</vt:lpstr>
      <vt:lpstr>chapotear</vt:lpstr>
      <vt:lpstr>chapotear</vt:lpstr>
      <vt:lpstr>chapotear</vt:lpstr>
      <vt:lpstr>chapotear</vt:lpstr>
      <vt:lpstr>chapotear</vt:lpstr>
      <vt:lpstr>conclusiones</vt:lpstr>
      <vt:lpstr>Bibliografía</vt:lpstr>
      <vt:lpstr>Bibliografía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Generic</dc:creator>
  <cp:lastModifiedBy>XXX XXXX</cp:lastModifiedBy>
  <cp:revision>195</cp:revision>
  <cp:lastPrinted>2016-09-13T14:04:52Z</cp:lastPrinted>
  <dcterms:created xsi:type="dcterms:W3CDTF">2016-09-07T11:52:57Z</dcterms:created>
  <dcterms:modified xsi:type="dcterms:W3CDTF">2016-10-13T06:48:18Z</dcterms:modified>
</cp:coreProperties>
</file>