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344" r:id="rId3"/>
    <p:sldId id="345" r:id="rId4"/>
    <p:sldId id="347" r:id="rId5"/>
    <p:sldId id="348" r:id="rId6"/>
    <p:sldId id="349" r:id="rId7"/>
    <p:sldId id="350" r:id="rId8"/>
    <p:sldId id="351" r:id="rId9"/>
    <p:sldId id="352" r:id="rId10"/>
    <p:sldId id="364" r:id="rId11"/>
    <p:sldId id="365" r:id="rId12"/>
    <p:sldId id="366" r:id="rId13"/>
    <p:sldId id="367" r:id="rId14"/>
    <p:sldId id="393" r:id="rId15"/>
    <p:sldId id="368" r:id="rId16"/>
    <p:sldId id="369" r:id="rId17"/>
    <p:sldId id="370" r:id="rId18"/>
    <p:sldId id="395" r:id="rId19"/>
    <p:sldId id="371" r:id="rId20"/>
    <p:sldId id="372" r:id="rId21"/>
    <p:sldId id="396" r:id="rId22"/>
    <p:sldId id="373" r:id="rId23"/>
    <p:sldId id="397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76" autoAdjust="0"/>
  </p:normalViewPr>
  <p:slideViewPr>
    <p:cSldViewPr>
      <p:cViewPr varScale="1">
        <p:scale>
          <a:sx n="68" d="100"/>
          <a:sy n="68" d="100"/>
        </p:scale>
        <p:origin x="-64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326E8-D666-4CBF-A41B-EF49DCC3AA1A}" type="datetimeFigureOut">
              <a:rPr lang="es-ES" smtClean="0"/>
              <a:t>16/09/16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6C90A-0AB6-4510-B0A3-55739F61BE3A}" type="slidenum">
              <a:rPr lang="es-ES" smtClean="0"/>
              <a:t>‹n.›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336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77F-41CF-4335-9023-737CCEA4A0AD}" type="datetimeFigureOut">
              <a:rPr lang="es-ES" smtClean="0"/>
              <a:t>16/09/16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3C43-0CBD-4B66-9C79-F9ED29C72F47}" type="slidenum">
              <a:rPr lang="es-ES" smtClean="0"/>
              <a:t>‹n.›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067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77F-41CF-4335-9023-737CCEA4A0AD}" type="datetimeFigureOut">
              <a:rPr lang="es-ES" smtClean="0"/>
              <a:t>16/09/16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3C43-0CBD-4B66-9C79-F9ED29C72F47}" type="slidenum">
              <a:rPr lang="es-ES" smtClean="0"/>
              <a:t>‹n.›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32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77F-41CF-4335-9023-737CCEA4A0AD}" type="datetimeFigureOut">
              <a:rPr lang="es-ES" smtClean="0"/>
              <a:t>16/09/16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3C43-0CBD-4B66-9C79-F9ED29C72F47}" type="slidenum">
              <a:rPr lang="es-ES" smtClean="0"/>
              <a:t>‹n.›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323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77F-41CF-4335-9023-737CCEA4A0AD}" type="datetimeFigureOut">
              <a:rPr lang="es-ES" smtClean="0"/>
              <a:t>16/09/16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3C43-0CBD-4B66-9C79-F9ED29C72F47}" type="slidenum">
              <a:rPr lang="es-ES" smtClean="0"/>
              <a:t>‹n.›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010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77F-41CF-4335-9023-737CCEA4A0AD}" type="datetimeFigureOut">
              <a:rPr lang="es-ES" smtClean="0"/>
              <a:t>16/09/16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3C43-0CBD-4B66-9C79-F9ED29C72F47}" type="slidenum">
              <a:rPr lang="es-ES" smtClean="0"/>
              <a:t>‹n.›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167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77F-41CF-4335-9023-737CCEA4A0AD}" type="datetimeFigureOut">
              <a:rPr lang="es-ES" smtClean="0"/>
              <a:t>16/09/16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3C43-0CBD-4B66-9C79-F9ED29C72F47}" type="slidenum">
              <a:rPr lang="es-ES" smtClean="0"/>
              <a:t>‹n.›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408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77F-41CF-4335-9023-737CCEA4A0AD}" type="datetimeFigureOut">
              <a:rPr lang="es-ES" smtClean="0"/>
              <a:t>16/09/16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3C43-0CBD-4B66-9C79-F9ED29C72F47}" type="slidenum">
              <a:rPr lang="es-ES" smtClean="0"/>
              <a:t>‹n.›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60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77F-41CF-4335-9023-737CCEA4A0AD}" type="datetimeFigureOut">
              <a:rPr lang="es-ES" smtClean="0"/>
              <a:t>16/09/16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3C43-0CBD-4B66-9C79-F9ED29C72F47}" type="slidenum">
              <a:rPr lang="es-ES" smtClean="0"/>
              <a:t>‹n.›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98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77F-41CF-4335-9023-737CCEA4A0AD}" type="datetimeFigureOut">
              <a:rPr lang="es-ES" smtClean="0"/>
              <a:t>16/09/16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3C43-0CBD-4B66-9C79-F9ED29C72F47}" type="slidenum">
              <a:rPr lang="es-ES" smtClean="0"/>
              <a:t>‹n.›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9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77F-41CF-4335-9023-737CCEA4A0AD}" type="datetimeFigureOut">
              <a:rPr lang="es-ES" smtClean="0"/>
              <a:t>16/09/16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3C43-0CBD-4B66-9C79-F9ED29C72F47}" type="slidenum">
              <a:rPr lang="es-ES" smtClean="0"/>
              <a:t>‹n.›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23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77F-41CF-4335-9023-737CCEA4A0AD}" type="datetimeFigureOut">
              <a:rPr lang="es-ES" smtClean="0"/>
              <a:t>16/09/16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3C43-0CBD-4B66-9C79-F9ED29C72F47}" type="slidenum">
              <a:rPr lang="es-ES" smtClean="0"/>
              <a:t>‹n.›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227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BC77F-41CF-4335-9023-737CCEA4A0AD}" type="datetimeFigureOut">
              <a:rPr lang="es-ES" smtClean="0"/>
              <a:t>16/09/16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93C43-0CBD-4B66-9C79-F9ED29C72F47}" type="slidenum">
              <a:rPr lang="es-ES" smtClean="0"/>
              <a:t>‹n.›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59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772400" cy="2115666"/>
          </a:xfrm>
        </p:spPr>
        <p:txBody>
          <a:bodyPr>
            <a:normAutofit/>
          </a:bodyPr>
          <a:lstStyle/>
          <a:p>
            <a:r>
              <a:rPr lang="es-ES" sz="2400" b="1" dirty="0"/>
              <a:t>El crítico Clarín ante el uso de la lengua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/>
              <a:t/>
            </a:r>
            <a:br>
              <a:rPr lang="es-ES" sz="2400" dirty="0"/>
            </a:br>
            <a:r>
              <a:rPr lang="es-ES" sz="2000" b="1" dirty="0" smtClean="0"/>
              <a:t>Rafael Rodríguez Marín</a:t>
            </a:r>
            <a:br>
              <a:rPr lang="es-ES" sz="2000" b="1" dirty="0" smtClean="0"/>
            </a:br>
            <a:r>
              <a:rPr lang="es-ES" sz="2000" b="1" dirty="0" smtClean="0"/>
              <a:t>UNED</a:t>
            </a:r>
            <a:br>
              <a:rPr lang="es-ES" sz="2000" b="1" dirty="0" smtClean="0"/>
            </a:br>
            <a:endParaRPr lang="es-ES" sz="2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2232248"/>
          </a:xfrm>
        </p:spPr>
        <p:txBody>
          <a:bodyPr>
            <a:noAutofit/>
          </a:bodyPr>
          <a:lstStyle/>
          <a:p>
            <a:pPr algn="r"/>
            <a:endParaRPr lang="es-ES" sz="1800" dirty="0"/>
          </a:p>
          <a:p>
            <a:pPr algn="r"/>
            <a:endParaRPr lang="es-ES" sz="1800" dirty="0" smtClean="0"/>
          </a:p>
          <a:p>
            <a:pPr algn="r"/>
            <a:endParaRPr lang="es-ES" sz="1800" dirty="0"/>
          </a:p>
          <a:p>
            <a:r>
              <a:rPr lang="es-ES" sz="1800" dirty="0"/>
              <a:t>Congreso Internacional EL ESPAÑOL DEL SIGLO XIX: </a:t>
            </a:r>
            <a:endParaRPr lang="es-ES" sz="1800" dirty="0" smtClean="0"/>
          </a:p>
          <a:p>
            <a:r>
              <a:rPr lang="es-ES" sz="1800" dirty="0" smtClean="0"/>
              <a:t>HERENCIA E </a:t>
            </a:r>
            <a:r>
              <a:rPr lang="es-ES" sz="1800" dirty="0"/>
              <a:t>INNOVACIÓN </a:t>
            </a:r>
            <a:endParaRPr lang="es-ES" sz="1800" dirty="0" smtClean="0"/>
          </a:p>
          <a:p>
            <a:r>
              <a:rPr lang="es-ES" sz="1800" dirty="0" smtClean="0"/>
              <a:t>Pisa, 16 de septiembre de </a:t>
            </a:r>
            <a:r>
              <a:rPr lang="es-ES" sz="1800" dirty="0"/>
              <a:t>2016</a:t>
            </a:r>
            <a:r>
              <a:rPr lang="es-ES" sz="2800" dirty="0" smtClean="0">
                <a:solidFill>
                  <a:schemeClr val="tx1"/>
                </a:solidFill>
                <a:latin typeface="+mj-lt"/>
              </a:rPr>
              <a:t> </a:t>
            </a:r>
            <a:endParaRPr lang="es-ES" sz="28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420888"/>
            <a:ext cx="1476375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9005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1800" b="1" dirty="0"/>
              <a:t>El crítico Clarín ante el uso de la lengua                     </a:t>
            </a:r>
            <a:r>
              <a:rPr lang="es-ES" sz="1800" b="1" dirty="0" smtClean="0"/>
              <a:t>                                                         10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200" b="1" dirty="0"/>
              <a:t>2.4. Tipología (</a:t>
            </a:r>
            <a:r>
              <a:rPr lang="es-ES" sz="2200" b="1" dirty="0" smtClean="0"/>
              <a:t>II)</a:t>
            </a:r>
            <a:endParaRPr lang="es-ES" sz="2200" dirty="0"/>
          </a:p>
          <a:p>
            <a:endParaRPr lang="es-ES" sz="2200" dirty="0" smtClean="0"/>
          </a:p>
          <a:p>
            <a:pPr marL="0" indent="0">
              <a:buNone/>
            </a:pPr>
            <a:r>
              <a:rPr lang="es-ES" sz="2200" dirty="0" smtClean="0"/>
              <a:t>Censura de usos verbales que atentan contra la norma de corrección idiomática (la fije quien la fije), cuya tipología permite ser estudiada en los tradicionales </a:t>
            </a:r>
            <a:r>
              <a:rPr lang="es-ES" sz="2200" b="1" dirty="0" smtClean="0"/>
              <a:t>planos de análisis lingüístico: fónico-ortográfico, morfosintáctico y léxico-semántico</a:t>
            </a:r>
            <a:r>
              <a:rPr lang="es-ES" sz="2200" dirty="0" smtClean="0"/>
              <a:t>. </a:t>
            </a:r>
          </a:p>
          <a:p>
            <a:pPr marL="0" indent="0">
              <a:buNone/>
            </a:pPr>
            <a:endParaRPr lang="es-ES" sz="1600" b="1" dirty="0" smtClean="0"/>
          </a:p>
          <a:p>
            <a:pPr marL="0" indent="0">
              <a:buNone/>
            </a:pPr>
            <a:endParaRPr lang="es-ES" sz="1600" b="1" dirty="0"/>
          </a:p>
          <a:p>
            <a:pPr marL="0" indent="0">
              <a:buNone/>
            </a:pPr>
            <a:r>
              <a:rPr lang="es-ES" sz="1800" b="1" dirty="0" smtClean="0"/>
              <a:t>Plano </a:t>
            </a:r>
            <a:r>
              <a:rPr lang="es-ES" sz="1800" b="1" dirty="0"/>
              <a:t>fónico-ortográfico</a:t>
            </a:r>
            <a:endParaRPr lang="es-ES" sz="1800" dirty="0"/>
          </a:p>
          <a:p>
            <a:pPr marL="400050" lvl="1" indent="0">
              <a:buNone/>
            </a:pPr>
            <a:r>
              <a:rPr lang="es-ES" sz="1800" dirty="0"/>
              <a:t>Errores ortográficos</a:t>
            </a:r>
          </a:p>
          <a:p>
            <a:pPr marL="400050" lvl="1" indent="0">
              <a:buNone/>
            </a:pPr>
            <a:r>
              <a:rPr lang="es-ES_tradnl" sz="1800" dirty="0"/>
              <a:t>Uso de las mayúsculas</a:t>
            </a:r>
            <a:endParaRPr lang="es-ES" sz="1800" dirty="0"/>
          </a:p>
          <a:p>
            <a:pPr marL="400050" lvl="1" indent="0">
              <a:buNone/>
            </a:pPr>
            <a:r>
              <a:rPr lang="es-ES_tradnl" sz="1800" dirty="0"/>
              <a:t>Uso de los signos de puntuación</a:t>
            </a:r>
            <a:endParaRPr lang="es-ES" sz="1800" dirty="0"/>
          </a:p>
          <a:p>
            <a:pPr marL="400050" lvl="1" indent="0">
              <a:buNone/>
            </a:pPr>
            <a:r>
              <a:rPr lang="es-ES_tradnl" sz="1800" dirty="0"/>
              <a:t>Prosodia</a:t>
            </a:r>
            <a:endParaRPr lang="es-ES" sz="1800" dirty="0"/>
          </a:p>
          <a:p>
            <a:pPr marL="400050" lvl="1" indent="0">
              <a:buNone/>
            </a:pPr>
            <a:r>
              <a:rPr lang="es-ES_tradnl" sz="1800" dirty="0"/>
              <a:t>Erratas</a:t>
            </a:r>
            <a:endParaRPr lang="es-ES" sz="1800" dirty="0"/>
          </a:p>
          <a:p>
            <a:pPr marL="400050" lvl="1" indent="0">
              <a:buNone/>
            </a:pPr>
            <a:r>
              <a:rPr lang="es-ES_tradnl" sz="1800" dirty="0"/>
              <a:t>Arbitrismo ortográfico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08704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1800" b="1" dirty="0"/>
              <a:t>El crítico Clarín ante el uso de la lengua                                                                              </a:t>
            </a:r>
            <a:r>
              <a:rPr lang="es-ES" sz="1800" b="1" dirty="0" smtClean="0"/>
              <a:t>11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b="1" dirty="0"/>
              <a:t>2.4. Tipología (</a:t>
            </a:r>
            <a:r>
              <a:rPr lang="es-ES" sz="2400" b="1" dirty="0" smtClean="0"/>
              <a:t>III)</a:t>
            </a:r>
            <a:endParaRPr lang="es-ES" sz="2400" dirty="0"/>
          </a:p>
          <a:p>
            <a:pPr marL="0" indent="0">
              <a:buNone/>
            </a:pPr>
            <a:endParaRPr lang="es-ES" sz="1600" b="1" dirty="0" smtClean="0"/>
          </a:p>
          <a:p>
            <a:pPr marL="0" indent="0">
              <a:buNone/>
            </a:pPr>
            <a:r>
              <a:rPr lang="es-ES" sz="1600" b="1" dirty="0"/>
              <a:t> </a:t>
            </a:r>
            <a:endParaRPr lang="es-ES" sz="1600" dirty="0"/>
          </a:p>
          <a:p>
            <a:pPr marL="0" indent="0">
              <a:buNone/>
            </a:pPr>
            <a:r>
              <a:rPr lang="es-ES" sz="1800" b="1" dirty="0"/>
              <a:t>Plano morfosintáctico</a:t>
            </a:r>
            <a:endParaRPr lang="es-ES" sz="1800" dirty="0"/>
          </a:p>
          <a:p>
            <a:pPr marL="0" indent="0">
              <a:buNone/>
            </a:pPr>
            <a:r>
              <a:rPr lang="es-ES" sz="1600" b="1" dirty="0"/>
              <a:t>	</a:t>
            </a:r>
            <a:endParaRPr lang="es-ES" sz="1600" dirty="0"/>
          </a:p>
          <a:p>
            <a:pPr marL="400050" lvl="1" indent="0">
              <a:buNone/>
            </a:pPr>
            <a:r>
              <a:rPr lang="es-ES" sz="1600" dirty="0"/>
              <a:t>Verbo </a:t>
            </a:r>
          </a:p>
          <a:p>
            <a:pPr marL="800100" lvl="2" indent="0">
              <a:buNone/>
            </a:pPr>
            <a:r>
              <a:rPr lang="es-ES" sz="1600" dirty="0"/>
              <a:t>Conjugación verbal y, en particularidad, </a:t>
            </a:r>
            <a:r>
              <a:rPr lang="es-ES" sz="1600" dirty="0" smtClean="0"/>
              <a:t>irregularidades</a:t>
            </a:r>
            <a:endParaRPr lang="es-ES" sz="1600" dirty="0"/>
          </a:p>
          <a:p>
            <a:pPr marL="800100" lvl="2" indent="0">
              <a:buNone/>
            </a:pPr>
            <a:r>
              <a:rPr lang="es-ES" sz="1600" dirty="0"/>
              <a:t>Gerundio </a:t>
            </a:r>
            <a:r>
              <a:rPr lang="es-ES" sz="1600" dirty="0" smtClean="0"/>
              <a:t>jurídico</a:t>
            </a:r>
            <a:endParaRPr lang="es-ES" sz="1600" dirty="0"/>
          </a:p>
          <a:p>
            <a:pPr marL="800100" lvl="2" indent="0">
              <a:buNone/>
            </a:pPr>
            <a:r>
              <a:rPr lang="es-ES" sz="1600" dirty="0" smtClean="0"/>
              <a:t>Transitividad/</a:t>
            </a:r>
            <a:r>
              <a:rPr lang="es-ES" sz="1600" dirty="0" err="1" smtClean="0"/>
              <a:t>intransitividad</a:t>
            </a:r>
            <a:endParaRPr lang="es-ES" sz="1600" dirty="0"/>
          </a:p>
          <a:p>
            <a:pPr marL="800100" lvl="2" indent="0">
              <a:buNone/>
            </a:pPr>
            <a:r>
              <a:rPr lang="es-ES" sz="1600" dirty="0" smtClean="0"/>
              <a:t>Concordancia</a:t>
            </a:r>
            <a:endParaRPr lang="es-ES" sz="1600" dirty="0"/>
          </a:p>
          <a:p>
            <a:pPr marL="400050" lvl="1" indent="0">
              <a:buNone/>
            </a:pPr>
            <a:r>
              <a:rPr lang="es-ES" sz="1600" dirty="0"/>
              <a:t> </a:t>
            </a:r>
            <a:r>
              <a:rPr lang="es-ES" sz="1800" dirty="0"/>
              <a:t>Pronombre</a:t>
            </a:r>
          </a:p>
          <a:p>
            <a:pPr marL="800100" lvl="2" indent="0">
              <a:buNone/>
            </a:pPr>
            <a:r>
              <a:rPr lang="es-ES" sz="1800" dirty="0"/>
              <a:t>Uso y abuso de los pronombres</a:t>
            </a:r>
          </a:p>
          <a:p>
            <a:pPr marL="800100" lvl="2" indent="0">
              <a:buNone/>
            </a:pPr>
            <a:r>
              <a:rPr lang="es-ES" sz="1800" dirty="0"/>
              <a:t>Leísmo, laísmo y loísmo</a:t>
            </a:r>
          </a:p>
          <a:p>
            <a:pPr marL="400050" lvl="1" indent="0">
              <a:buNone/>
            </a:pPr>
            <a:r>
              <a:rPr lang="es-ES" sz="1800" dirty="0"/>
              <a:t>Adjetivo</a:t>
            </a:r>
          </a:p>
          <a:p>
            <a:pPr marL="800100" lvl="2" indent="0">
              <a:buNone/>
            </a:pPr>
            <a:r>
              <a:rPr lang="es-ES" sz="1800" dirty="0"/>
              <a:t>Mala adjetivación</a:t>
            </a:r>
          </a:p>
          <a:p>
            <a:pPr marL="800100" lvl="2" indent="0">
              <a:buNone/>
            </a:pPr>
            <a:r>
              <a:rPr lang="es-ES" sz="1800" dirty="0"/>
              <a:t>Superlativos irregulares</a:t>
            </a:r>
          </a:p>
          <a:p>
            <a:pPr marL="0" indent="0">
              <a:buNone/>
            </a:pPr>
            <a:r>
              <a:rPr lang="es-ES" sz="1800" dirty="0"/>
              <a:t> </a:t>
            </a:r>
          </a:p>
          <a:p>
            <a:pPr marL="800100" lvl="2" indent="0">
              <a:buNone/>
            </a:pPr>
            <a:endParaRPr lang="es-ES" sz="1600" dirty="0"/>
          </a:p>
          <a:p>
            <a:pPr marL="400050" lvl="1" indent="0">
              <a:buNone/>
            </a:pPr>
            <a:endParaRPr lang="es-ES" sz="1400" dirty="0"/>
          </a:p>
          <a:p>
            <a:pPr marL="0" indent="0">
              <a:buNone/>
            </a:pPr>
            <a:r>
              <a:rPr lang="es-ES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8704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1800" b="1" dirty="0"/>
              <a:t>El crítico Clarín ante el uso de la lengua                                                                              </a:t>
            </a:r>
            <a:r>
              <a:rPr lang="es-ES" sz="1800" b="1" dirty="0" smtClean="0"/>
              <a:t>13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Autofit/>
          </a:bodyPr>
          <a:lstStyle/>
          <a:p>
            <a:pPr marL="400050" lvl="1" indent="-400050">
              <a:buNone/>
            </a:pPr>
            <a:r>
              <a:rPr lang="es-ES" sz="2000" b="1" dirty="0"/>
              <a:t>2.4. Tipología (</a:t>
            </a:r>
            <a:r>
              <a:rPr lang="es-ES" sz="2000" b="1" dirty="0" smtClean="0"/>
              <a:t>IV)</a:t>
            </a:r>
            <a:endParaRPr lang="es-ES" sz="2000" dirty="0"/>
          </a:p>
          <a:p>
            <a:pPr marL="400050" lvl="1" indent="0">
              <a:buNone/>
            </a:pPr>
            <a:endParaRPr lang="es-ES" sz="1400" dirty="0" smtClean="0"/>
          </a:p>
          <a:p>
            <a:pPr marL="400050" lvl="1" indent="0">
              <a:buNone/>
            </a:pPr>
            <a:r>
              <a:rPr lang="es-ES" sz="1800" dirty="0" smtClean="0"/>
              <a:t>Nombre </a:t>
            </a:r>
            <a:r>
              <a:rPr lang="es-ES" sz="1800" dirty="0"/>
              <a:t>(género, número)</a:t>
            </a:r>
          </a:p>
          <a:p>
            <a:pPr marL="800100" lvl="2" indent="0">
              <a:buNone/>
            </a:pPr>
            <a:r>
              <a:rPr lang="es-ES" sz="1800" dirty="0"/>
              <a:t>Plural mayestático, </a:t>
            </a:r>
            <a:r>
              <a:rPr lang="es-ES" sz="1800" i="1" dirty="0" err="1"/>
              <a:t>pluralia</a:t>
            </a:r>
            <a:r>
              <a:rPr lang="es-ES" sz="1800" i="1" dirty="0"/>
              <a:t> </a:t>
            </a:r>
            <a:r>
              <a:rPr lang="es-ES" sz="1800" i="1" dirty="0" smtClean="0"/>
              <a:t>tantum</a:t>
            </a:r>
            <a:endParaRPr lang="es-ES" sz="1800" i="1" dirty="0"/>
          </a:p>
          <a:p>
            <a:pPr marL="800100" lvl="2" indent="0">
              <a:buNone/>
            </a:pPr>
            <a:r>
              <a:rPr lang="es-ES" sz="1800" dirty="0"/>
              <a:t>Concordancia</a:t>
            </a:r>
          </a:p>
          <a:p>
            <a:pPr marL="0" indent="0">
              <a:buNone/>
            </a:pPr>
            <a:r>
              <a:rPr lang="es-ES" sz="1800" dirty="0"/>
              <a:t> </a:t>
            </a:r>
            <a:r>
              <a:rPr lang="es-ES" sz="1800" dirty="0" smtClean="0"/>
              <a:t>       Nexos</a:t>
            </a:r>
            <a:endParaRPr lang="es-ES" sz="1800" dirty="0"/>
          </a:p>
          <a:p>
            <a:pPr marL="800100" lvl="2" indent="0">
              <a:buNone/>
            </a:pPr>
            <a:r>
              <a:rPr lang="es-ES" sz="1800" dirty="0"/>
              <a:t>Uso de las </a:t>
            </a:r>
            <a:r>
              <a:rPr lang="es-ES" sz="1800" dirty="0" smtClean="0"/>
              <a:t>preposiciones</a:t>
            </a:r>
            <a:endParaRPr lang="es-ES" sz="1800" dirty="0"/>
          </a:p>
          <a:p>
            <a:pPr marL="800100" lvl="2" indent="0">
              <a:buNone/>
            </a:pPr>
            <a:r>
              <a:rPr lang="es-ES" sz="1800" dirty="0"/>
              <a:t>Régimen </a:t>
            </a:r>
            <a:r>
              <a:rPr lang="es-ES" sz="1800" dirty="0" smtClean="0"/>
              <a:t>preposicional</a:t>
            </a:r>
          </a:p>
          <a:p>
            <a:pPr marL="400050" lvl="1" indent="46038">
              <a:buNone/>
            </a:pPr>
            <a:r>
              <a:rPr lang="es-ES" sz="1800" dirty="0"/>
              <a:t>Sintaxis</a:t>
            </a:r>
          </a:p>
          <a:p>
            <a:pPr marL="800100" lvl="2" indent="0">
              <a:buNone/>
            </a:pPr>
            <a:r>
              <a:rPr lang="es-ES" sz="1800" dirty="0"/>
              <a:t>Construcciones impersonales/pasivas</a:t>
            </a:r>
          </a:p>
          <a:p>
            <a:pPr marL="800100" lvl="2" indent="0">
              <a:buNone/>
            </a:pPr>
            <a:r>
              <a:rPr lang="es-ES" sz="1800" dirty="0"/>
              <a:t>Hipérbatos</a:t>
            </a:r>
          </a:p>
          <a:p>
            <a:pPr marL="800100" lvl="2" indent="0">
              <a:buNone/>
            </a:pPr>
            <a:r>
              <a:rPr lang="es-ES" sz="1800" dirty="0"/>
              <a:t>Anacolutos</a:t>
            </a:r>
          </a:p>
          <a:p>
            <a:pPr marL="800100" lvl="2" indent="0">
              <a:buNone/>
            </a:pPr>
            <a:r>
              <a:rPr lang="es-ES" sz="1800" dirty="0"/>
              <a:t>Mala sintaxis</a:t>
            </a:r>
          </a:p>
          <a:p>
            <a:pPr marL="0" indent="0">
              <a:buNone/>
            </a:pPr>
            <a:r>
              <a:rPr lang="es-ES" sz="1800" dirty="0"/>
              <a:t> </a:t>
            </a:r>
          </a:p>
          <a:p>
            <a:pPr marL="800100" lvl="2" indent="0">
              <a:buNone/>
            </a:pPr>
            <a:endParaRPr lang="es-ES" sz="1800" dirty="0"/>
          </a:p>
          <a:p>
            <a:pPr marL="0" indent="0">
              <a:buNone/>
            </a:pP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208704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1800" b="1" dirty="0"/>
              <a:t>El crítico Clarín ante el uso de la lengua                                                                              </a:t>
            </a:r>
            <a:r>
              <a:rPr lang="es-ES" sz="1800" b="1" dirty="0" smtClean="0"/>
              <a:t>13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Autofit/>
          </a:bodyPr>
          <a:lstStyle/>
          <a:p>
            <a:pPr marL="400050" lvl="1" indent="-400050">
              <a:buNone/>
            </a:pPr>
            <a:r>
              <a:rPr lang="es-ES" sz="1800" b="1" dirty="0"/>
              <a:t>2.4. Tipología </a:t>
            </a:r>
            <a:r>
              <a:rPr lang="es-ES" sz="1800" b="1" dirty="0" smtClean="0"/>
              <a:t>(V</a:t>
            </a:r>
            <a:r>
              <a:rPr lang="es-ES" sz="1800" b="1" dirty="0"/>
              <a:t>)</a:t>
            </a:r>
            <a:endParaRPr lang="es-ES" sz="1800" dirty="0"/>
          </a:p>
          <a:p>
            <a:pPr marL="400050" lvl="1" indent="0">
              <a:buNone/>
            </a:pPr>
            <a:endParaRPr lang="es-ES" sz="1800" dirty="0" smtClean="0"/>
          </a:p>
          <a:p>
            <a:pPr marL="0" indent="0">
              <a:buNone/>
            </a:pPr>
            <a:r>
              <a:rPr lang="es-ES" sz="1800" b="1" dirty="0" smtClean="0"/>
              <a:t>Plano </a:t>
            </a:r>
            <a:r>
              <a:rPr lang="es-ES" sz="1800" b="1" dirty="0"/>
              <a:t>léxico-semántico</a:t>
            </a:r>
            <a:endParaRPr lang="es-ES" sz="1800" dirty="0"/>
          </a:p>
          <a:p>
            <a:pPr marL="400050" lvl="1" indent="0">
              <a:buNone/>
            </a:pPr>
            <a:endParaRPr lang="es-ES" sz="1800" dirty="0"/>
          </a:p>
          <a:p>
            <a:pPr marL="400050" lvl="1" indent="0">
              <a:buNone/>
            </a:pPr>
            <a:r>
              <a:rPr lang="es-ES" sz="1800" dirty="0" smtClean="0"/>
              <a:t>Inexactitudes</a:t>
            </a:r>
            <a:endParaRPr lang="es-ES" sz="1800" dirty="0"/>
          </a:p>
          <a:p>
            <a:pPr marL="400050" lvl="1" indent="0">
              <a:buNone/>
            </a:pPr>
            <a:r>
              <a:rPr lang="es-ES" sz="1800" dirty="0" smtClean="0"/>
              <a:t>Impropiedades</a:t>
            </a:r>
            <a:endParaRPr lang="es-ES" sz="1800" dirty="0"/>
          </a:p>
          <a:p>
            <a:pPr marL="400050" lvl="1" indent="0">
              <a:buNone/>
            </a:pPr>
            <a:r>
              <a:rPr lang="es-ES" sz="1800" dirty="0" smtClean="0"/>
              <a:t>Anfibologías</a:t>
            </a:r>
            <a:endParaRPr lang="es-ES" sz="1800" dirty="0"/>
          </a:p>
          <a:p>
            <a:pPr marL="400050" lvl="1" indent="0">
              <a:buNone/>
            </a:pPr>
            <a:r>
              <a:rPr lang="es-ES" sz="1800" dirty="0" smtClean="0"/>
              <a:t>Incoherencias</a:t>
            </a:r>
            <a:endParaRPr lang="es-ES" sz="1800" dirty="0"/>
          </a:p>
          <a:p>
            <a:pPr marL="400050" lvl="1" indent="0">
              <a:buNone/>
            </a:pPr>
            <a:r>
              <a:rPr lang="es-ES" sz="1800" dirty="0" smtClean="0"/>
              <a:t>Ambigüedades</a:t>
            </a:r>
            <a:endParaRPr lang="es-ES" sz="1800" dirty="0"/>
          </a:p>
          <a:p>
            <a:pPr marL="400050" lvl="1" indent="0">
              <a:buNone/>
            </a:pPr>
            <a:r>
              <a:rPr lang="es-ES" sz="1800" dirty="0"/>
              <a:t>Redundancias</a:t>
            </a:r>
          </a:p>
          <a:p>
            <a:pPr marL="400050" lvl="1" indent="0">
              <a:buNone/>
            </a:pPr>
            <a:r>
              <a:rPr lang="es-ES" sz="1800" dirty="0"/>
              <a:t>Arcaísmos</a:t>
            </a:r>
          </a:p>
          <a:p>
            <a:pPr marL="400050" lvl="1" indent="0">
              <a:buNone/>
            </a:pPr>
            <a:r>
              <a:rPr lang="es-ES" sz="1800" dirty="0"/>
              <a:t>Neologismos</a:t>
            </a:r>
          </a:p>
          <a:p>
            <a:pPr marL="400050" lvl="1" indent="0">
              <a:buNone/>
            </a:pPr>
            <a:r>
              <a:rPr lang="es-ES" sz="1800" dirty="0"/>
              <a:t>Extranjerismos</a:t>
            </a:r>
          </a:p>
          <a:p>
            <a:pPr marL="400050" lvl="1" indent="0">
              <a:buNone/>
            </a:pPr>
            <a:r>
              <a:rPr lang="es-ES" sz="1800" dirty="0"/>
              <a:t>Latinismos mal empleados</a:t>
            </a:r>
          </a:p>
          <a:p>
            <a:pPr marL="0" indent="0">
              <a:buNone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518573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800" b="1" dirty="0"/>
              <a:t>El crítico Clarín ante el uso de la lengua                                                                              </a:t>
            </a:r>
            <a:r>
              <a:rPr lang="es-ES" sz="1800" b="1" dirty="0" smtClean="0"/>
              <a:t>14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-400050">
              <a:buNone/>
            </a:pPr>
            <a:r>
              <a:rPr lang="es-ES" sz="2000" b="1" dirty="0"/>
              <a:t>2.4. Tipología (</a:t>
            </a:r>
            <a:r>
              <a:rPr lang="es-ES" sz="2000" b="1" dirty="0" smtClean="0"/>
              <a:t>VI)</a:t>
            </a:r>
            <a:endParaRPr lang="es-ES" sz="2000" dirty="0"/>
          </a:p>
          <a:p>
            <a:pPr marL="400050" lvl="1" indent="0">
              <a:buNone/>
            </a:pPr>
            <a:endParaRPr lang="es-ES" sz="1800" dirty="0" smtClean="0"/>
          </a:p>
          <a:p>
            <a:pPr marL="400050" lvl="1" indent="0">
              <a:buNone/>
            </a:pPr>
            <a:r>
              <a:rPr lang="es-ES" sz="1800" dirty="0"/>
              <a:t>Excesos en la fraseología y el sentido figurado</a:t>
            </a:r>
          </a:p>
          <a:p>
            <a:pPr marL="400050" lvl="1" indent="0">
              <a:buNone/>
            </a:pPr>
            <a:r>
              <a:rPr lang="es-ES" sz="1800" dirty="0"/>
              <a:t>Vulgarismos</a:t>
            </a:r>
          </a:p>
          <a:p>
            <a:pPr marL="400050" lvl="1" indent="0">
              <a:buNone/>
            </a:pPr>
            <a:r>
              <a:rPr lang="es-ES" sz="1800" dirty="0"/>
              <a:t>Dialectalismos inadvertidos</a:t>
            </a:r>
          </a:p>
          <a:p>
            <a:pPr marL="400050" lvl="1" indent="0">
              <a:buNone/>
            </a:pPr>
            <a:r>
              <a:rPr lang="es-ES" sz="1800" dirty="0"/>
              <a:t>Errores etimológicos</a:t>
            </a:r>
          </a:p>
          <a:p>
            <a:pPr marL="400050" lvl="1" indent="0">
              <a:buNone/>
            </a:pPr>
            <a:endParaRPr lang="es-ES" sz="1800" dirty="0"/>
          </a:p>
          <a:p>
            <a:pPr marL="0" indent="0">
              <a:buNone/>
            </a:pPr>
            <a:r>
              <a:rPr lang="es-ES" sz="2100" b="1" dirty="0" smtClean="0"/>
              <a:t>Ejemplo de artículo de </a:t>
            </a:r>
            <a:r>
              <a:rPr lang="es-ES" sz="2100" b="1" i="1" dirty="0" smtClean="0"/>
              <a:t>crítica lingüística</a:t>
            </a:r>
            <a:r>
              <a:rPr lang="es-ES" sz="2100" b="1" dirty="0" smtClean="0"/>
              <a:t>:</a:t>
            </a:r>
          </a:p>
          <a:p>
            <a:pPr marL="400050" lvl="1" indent="0">
              <a:buNone/>
            </a:pPr>
            <a:r>
              <a:rPr lang="es-ES" sz="1800" dirty="0" smtClean="0"/>
              <a:t>El dirigido a Emilio Ferrari sobre su poema </a:t>
            </a:r>
            <a:r>
              <a:rPr lang="es-ES" sz="1800" i="1" dirty="0" smtClean="0"/>
              <a:t>Pedro Abelardo </a:t>
            </a:r>
            <a:r>
              <a:rPr lang="es-ES" sz="1800" dirty="0" smtClean="0"/>
              <a:t>(</a:t>
            </a:r>
            <a:r>
              <a:rPr lang="es-ES" sz="1800" dirty="0"/>
              <a:t>30 cuartillas, según confesión propia, que se convierten en 28 páginas de la edición de </a:t>
            </a:r>
            <a:r>
              <a:rPr lang="es-ES" sz="1800" i="1" dirty="0"/>
              <a:t>Obras Completas </a:t>
            </a:r>
            <a:r>
              <a:rPr lang="es-ES" sz="1800" dirty="0" smtClean="0"/>
              <a:t>IV-1</a:t>
            </a:r>
            <a:r>
              <a:rPr lang="es-ES" sz="1800" dirty="0"/>
              <a:t>: </a:t>
            </a:r>
            <a:r>
              <a:rPr lang="es-ES" sz="1800" dirty="0" smtClean="0"/>
              <a:t>633-661).</a:t>
            </a:r>
          </a:p>
          <a:p>
            <a:pPr marL="400050" lvl="1" indent="0">
              <a:buNone/>
            </a:pPr>
            <a:r>
              <a:rPr lang="es-ES" sz="1800" dirty="0" smtClean="0"/>
              <a:t>[Texto </a:t>
            </a:r>
            <a:r>
              <a:rPr lang="es-ES" sz="1800" dirty="0" smtClean="0">
                <a:solidFill>
                  <a:srgbClr val="00B050"/>
                </a:solidFill>
              </a:rPr>
              <a:t>16</a:t>
            </a:r>
            <a:r>
              <a:rPr lang="es-ES" sz="1800" dirty="0" smtClean="0"/>
              <a:t> (1895)]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2334988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1800" b="1" dirty="0"/>
              <a:t>El crítico Clarín ante el uso de la lengua                                                                              </a:t>
            </a:r>
            <a:r>
              <a:rPr lang="es-ES" sz="1800" b="1" dirty="0" smtClean="0"/>
              <a:t>15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es-ES" sz="2400" b="1" dirty="0"/>
              <a:t>2.4. Tipología (</a:t>
            </a:r>
            <a:r>
              <a:rPr lang="es-ES" sz="2400" b="1" dirty="0" smtClean="0"/>
              <a:t>VI)</a:t>
            </a:r>
            <a:endParaRPr lang="es-ES" sz="2400" b="1" dirty="0"/>
          </a:p>
          <a:p>
            <a:pPr marL="0" indent="0">
              <a:buNone/>
            </a:pPr>
            <a:r>
              <a:rPr lang="es-ES" sz="2200" dirty="0" smtClean="0"/>
              <a:t>Algunos aspectos concretos</a:t>
            </a:r>
          </a:p>
          <a:p>
            <a:pPr marL="0" indent="0">
              <a:buNone/>
            </a:pPr>
            <a:endParaRPr lang="es-ES" sz="2200" dirty="0" smtClean="0"/>
          </a:p>
          <a:p>
            <a:pPr marL="0" indent="0">
              <a:buNone/>
            </a:pPr>
            <a:r>
              <a:rPr lang="es-ES" sz="2200" b="1" i="1" dirty="0" smtClean="0"/>
              <a:t>- Manías</a:t>
            </a:r>
            <a:r>
              <a:rPr lang="es-ES" sz="2200" b="1" dirty="0" smtClean="0"/>
              <a:t> de Clarín</a:t>
            </a:r>
          </a:p>
          <a:p>
            <a:pPr marL="0" indent="0">
              <a:buNone/>
            </a:pPr>
            <a:r>
              <a:rPr lang="es-ES" sz="2200" i="1" dirty="0" smtClean="0"/>
              <a:t>Deber/deber de </a:t>
            </a:r>
            <a:r>
              <a:rPr lang="es-ES" sz="2200" dirty="0" smtClean="0"/>
              <a:t>(7 veces); </a:t>
            </a:r>
            <a:r>
              <a:rPr lang="es-ES" sz="2200" i="1" dirty="0" smtClean="0"/>
              <a:t>rea </a:t>
            </a:r>
            <a:r>
              <a:rPr lang="es-ES" sz="2200" dirty="0" smtClean="0"/>
              <a:t>(3 veces).</a:t>
            </a:r>
          </a:p>
          <a:p>
            <a:pPr marL="0" indent="0">
              <a:buNone/>
            </a:pPr>
            <a:endParaRPr lang="es-ES" sz="2200" i="1" dirty="0"/>
          </a:p>
          <a:p>
            <a:pPr marL="0" indent="0">
              <a:buNone/>
            </a:pPr>
            <a:r>
              <a:rPr lang="es-ES" sz="2200" b="1" dirty="0" smtClean="0"/>
              <a:t>- Errores de Clarín</a:t>
            </a:r>
          </a:p>
          <a:p>
            <a:pPr marL="0" indent="0">
              <a:buNone/>
            </a:pPr>
            <a:r>
              <a:rPr lang="es-ES" sz="2200" dirty="0"/>
              <a:t>Leísmos, </a:t>
            </a:r>
            <a:r>
              <a:rPr lang="es-ES" sz="2200" dirty="0" smtClean="0"/>
              <a:t>laísmos (que citica, sin embargo, a E. Pardo Bazán), </a:t>
            </a:r>
            <a:r>
              <a:rPr lang="es-ES" sz="2200" i="1" dirty="0"/>
              <a:t>más </a:t>
            </a:r>
            <a:r>
              <a:rPr lang="es-ES" sz="2200" i="1" dirty="0" smtClean="0"/>
              <a:t>bueno </a:t>
            </a:r>
            <a:r>
              <a:rPr lang="es-ES" sz="2200" dirty="0" smtClean="0"/>
              <a:t>[texto </a:t>
            </a:r>
            <a:r>
              <a:rPr lang="es-ES" sz="2200" dirty="0" smtClean="0">
                <a:solidFill>
                  <a:srgbClr val="FFFF00"/>
                </a:solidFill>
              </a:rPr>
              <a:t>17</a:t>
            </a:r>
            <a:r>
              <a:rPr lang="es-ES" sz="2200" dirty="0" smtClean="0"/>
              <a:t> (1887)]</a:t>
            </a:r>
            <a:r>
              <a:rPr lang="es-ES" sz="2200" i="1" dirty="0" smtClean="0"/>
              <a:t>, espurio</a:t>
            </a:r>
            <a:r>
              <a:rPr lang="es-ES" sz="2200" dirty="0" smtClean="0"/>
              <a:t> [texto </a:t>
            </a:r>
            <a:r>
              <a:rPr lang="es-ES" sz="2200" dirty="0" smtClean="0">
                <a:solidFill>
                  <a:srgbClr val="00B050"/>
                </a:solidFill>
              </a:rPr>
              <a:t>18</a:t>
            </a:r>
            <a:r>
              <a:rPr lang="es-ES" sz="2200" dirty="0" smtClean="0"/>
              <a:t> (12 de septiembre 1896)] </a:t>
            </a:r>
            <a:r>
              <a:rPr lang="es-ES" sz="2200" dirty="0"/>
              <a:t>y defensa posterior, negando lo ya escrito </a:t>
            </a:r>
            <a:r>
              <a:rPr lang="es-ES" sz="2200" dirty="0" smtClean="0"/>
              <a:t>[texto </a:t>
            </a:r>
            <a:r>
              <a:rPr lang="es-ES" sz="2200" dirty="0" smtClean="0">
                <a:solidFill>
                  <a:srgbClr val="00B050"/>
                </a:solidFill>
              </a:rPr>
              <a:t>19</a:t>
            </a:r>
            <a:r>
              <a:rPr lang="es-ES" sz="2200" dirty="0" smtClean="0"/>
              <a:t> (26 de septiembre de 1896)].</a:t>
            </a:r>
          </a:p>
          <a:p>
            <a:pPr marL="0" indent="0">
              <a:buNone/>
            </a:pPr>
            <a:endParaRPr lang="es-ES" sz="2200" dirty="0"/>
          </a:p>
          <a:p>
            <a:pPr marL="0" indent="0">
              <a:buNone/>
            </a:pPr>
            <a:r>
              <a:rPr lang="es-ES" sz="2200" b="1" dirty="0" smtClean="0"/>
              <a:t>- Polémicas con otros autores</a:t>
            </a:r>
          </a:p>
          <a:p>
            <a:pPr marL="0" indent="0">
              <a:buNone/>
            </a:pPr>
            <a:r>
              <a:rPr lang="es-ES" sz="2200" dirty="0" smtClean="0"/>
              <a:t>Por ejemplo, con Salvador Canals, “uno de esos jóvenes americanos aficionadillos a las letras” (</a:t>
            </a:r>
            <a:r>
              <a:rPr lang="es-ES" sz="2200" i="1" dirty="0" smtClean="0"/>
              <a:t>Madrid Cómico</a:t>
            </a:r>
            <a:r>
              <a:rPr lang="es-ES" sz="2200" dirty="0" smtClean="0"/>
              <a:t>, 24 de octubre de 1896, </a:t>
            </a:r>
            <a:r>
              <a:rPr lang="es-ES" sz="2200" i="1" dirty="0" smtClean="0"/>
              <a:t>Heraldo de Madrid</a:t>
            </a:r>
            <a:r>
              <a:rPr lang="es-ES" sz="2200" dirty="0" smtClean="0"/>
              <a:t>, 26 de octubre de 1896, </a:t>
            </a:r>
            <a:r>
              <a:rPr lang="es-ES" sz="2200" i="1" dirty="0" smtClean="0"/>
              <a:t>La Publicidad</a:t>
            </a:r>
            <a:r>
              <a:rPr lang="es-ES" sz="2200" dirty="0" smtClean="0"/>
              <a:t>, 7 de noviembre de 1896, </a:t>
            </a:r>
            <a:r>
              <a:rPr lang="es-ES" sz="2200" i="1" dirty="0" smtClean="0"/>
              <a:t>Madrid Cómico</a:t>
            </a:r>
            <a:r>
              <a:rPr lang="es-ES" sz="2200" dirty="0"/>
              <a:t>, 7 de noviembre de </a:t>
            </a:r>
            <a:r>
              <a:rPr lang="es-ES" sz="2200" dirty="0" smtClean="0"/>
              <a:t>1896, 6 de febrero de 1898), </a:t>
            </a:r>
            <a:r>
              <a:rPr lang="es-ES" sz="2200" dirty="0"/>
              <a:t>en la que interviene </a:t>
            </a:r>
            <a:r>
              <a:rPr lang="es-ES" sz="2200" dirty="0" smtClean="0"/>
              <a:t>José Gimeno </a:t>
            </a:r>
            <a:r>
              <a:rPr lang="es-ES" sz="2200" dirty="0" err="1"/>
              <a:t>Agius</a:t>
            </a:r>
            <a:r>
              <a:rPr lang="es-ES" sz="2200" dirty="0"/>
              <a:t> </a:t>
            </a:r>
            <a:r>
              <a:rPr lang="es-ES" sz="2200" dirty="0" smtClean="0"/>
              <a:t>(</a:t>
            </a:r>
            <a:r>
              <a:rPr lang="es-ES" sz="2200" i="1" dirty="0" smtClean="0"/>
              <a:t>Madrid Cómico</a:t>
            </a:r>
            <a:r>
              <a:rPr lang="es-ES" sz="2200" dirty="0" smtClean="0"/>
              <a:t>, 12, 19 de marzo de 1898).</a:t>
            </a:r>
            <a:endParaRPr lang="es-ES" sz="2200" i="1" dirty="0"/>
          </a:p>
        </p:txBody>
      </p:sp>
    </p:spTree>
    <p:extLst>
      <p:ext uri="{BB962C8B-B14F-4D97-AF65-F5344CB8AC3E}">
        <p14:creationId xmlns:p14="http://schemas.microsoft.com/office/powerpoint/2010/main" val="518573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1800" b="1" dirty="0"/>
              <a:t>El crítico Clarín ante el uso de la lengua                                                                              </a:t>
            </a:r>
            <a:r>
              <a:rPr lang="es-ES" sz="1800" b="1" dirty="0" smtClean="0"/>
              <a:t>16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2800" b="1" dirty="0" smtClean="0"/>
              <a:t>2.5. Norma académica ( I )</a:t>
            </a:r>
            <a:endParaRPr lang="es-ES" sz="2800" dirty="0"/>
          </a:p>
          <a:p>
            <a:pPr marL="0" indent="0">
              <a:buNone/>
            </a:pPr>
            <a:endParaRPr lang="es-ES" dirty="0" smtClean="0"/>
          </a:p>
          <a:p>
            <a:r>
              <a:rPr lang="es-ES" sz="2400" b="1" dirty="0" smtClean="0"/>
              <a:t>Atención a la Real Academia Española</a:t>
            </a:r>
          </a:p>
          <a:p>
            <a:pPr marL="0" indent="0">
              <a:buNone/>
            </a:pPr>
            <a:r>
              <a:rPr lang="es-ES" sz="2000" dirty="0" smtClean="0"/>
              <a:t>¿Reconoce Clarín la norma de la RAE?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Clarín demuestra una atención </a:t>
            </a:r>
            <a:r>
              <a:rPr lang="es-ES" sz="2000" dirty="0">
                <a:sym typeface="Symbol"/>
              </a:rPr>
              <a:t></a:t>
            </a:r>
            <a:r>
              <a:rPr lang="es-ES" sz="2000" dirty="0"/>
              <a:t>a veces cercana a lo obsesivo</a:t>
            </a:r>
            <a:r>
              <a:rPr lang="es-ES" sz="2000" dirty="0">
                <a:sym typeface="Symbol"/>
              </a:rPr>
              <a:t></a:t>
            </a:r>
            <a:r>
              <a:rPr lang="es-ES" sz="2000" dirty="0"/>
              <a:t> </a:t>
            </a:r>
            <a:r>
              <a:rPr lang="es-ES" sz="2000" dirty="0" smtClean="0"/>
              <a:t>a </a:t>
            </a:r>
            <a:r>
              <a:rPr lang="es-ES" sz="2000" dirty="0"/>
              <a:t>la Real Academia Española, a sus miembros y a sus </a:t>
            </a:r>
            <a:r>
              <a:rPr lang="es-ES" sz="2000" dirty="0" smtClean="0"/>
              <a:t>obras.</a:t>
            </a:r>
          </a:p>
          <a:p>
            <a:pPr marL="0" indent="0">
              <a:buNone/>
            </a:pPr>
            <a:endParaRPr lang="es-ES" sz="2000" dirty="0" smtClean="0"/>
          </a:p>
          <a:p>
            <a:r>
              <a:rPr lang="es-ES" sz="2400" b="1" dirty="0" smtClean="0"/>
              <a:t>Crítica a la Academia</a:t>
            </a:r>
          </a:p>
          <a:p>
            <a:pPr marL="0" indent="0">
              <a:buNone/>
            </a:pPr>
            <a:r>
              <a:rPr lang="es-ES" sz="2000" dirty="0" smtClean="0"/>
              <a:t>Pero la critica con fuerza, debido a: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518573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1800" b="1" dirty="0"/>
              <a:t>El crítico Clarín ante el uso de la lengua                                                                              </a:t>
            </a:r>
            <a:r>
              <a:rPr lang="es-ES" sz="1800" b="1" dirty="0" smtClean="0"/>
              <a:t>17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b="1" dirty="0"/>
              <a:t>2.5. Norma académica </a:t>
            </a:r>
            <a:r>
              <a:rPr lang="es-ES" sz="2400" b="1" dirty="0" smtClean="0"/>
              <a:t>(II)</a:t>
            </a:r>
            <a:endParaRPr lang="es-ES" sz="2400" dirty="0"/>
          </a:p>
          <a:p>
            <a:pPr marL="0" indent="0">
              <a:buNone/>
            </a:pPr>
            <a:endParaRPr lang="es-ES" sz="2400" dirty="0" smtClean="0"/>
          </a:p>
          <a:p>
            <a:r>
              <a:rPr lang="es-ES" sz="2400" dirty="0" smtClean="0"/>
              <a:t>Argumentos políticos</a:t>
            </a:r>
          </a:p>
          <a:p>
            <a:pPr lvl="1"/>
            <a:r>
              <a:rPr lang="es-ES" sz="1800" dirty="0" smtClean="0"/>
              <a:t>Por la ideología de muchos académicos: </a:t>
            </a:r>
            <a:r>
              <a:rPr lang="es-ES" sz="1800" dirty="0"/>
              <a:t>Antonio Cánovas del Castillo, </a:t>
            </a:r>
            <a:r>
              <a:rPr lang="es-ES" sz="1800" dirty="0" smtClean="0"/>
              <a:t>Cándido </a:t>
            </a:r>
            <a:r>
              <a:rPr lang="es-ES" sz="1800" dirty="0"/>
              <a:t>Nocedal, Mariano Catalina, Alejandro y Luis Pidal, etc. </a:t>
            </a:r>
            <a:endParaRPr lang="es-ES" sz="1800" dirty="0" smtClean="0"/>
          </a:p>
          <a:p>
            <a:pPr lvl="1"/>
            <a:r>
              <a:rPr lang="es-ES" sz="1800" dirty="0" smtClean="0"/>
              <a:t>Por su posición </a:t>
            </a:r>
            <a:r>
              <a:rPr lang="es-ES" sz="1800" dirty="0"/>
              <a:t>política opuesta a la que representaba la corporación o, al menos, la parte más visible del pleno académico, aparentemente poco interesado </a:t>
            </a:r>
            <a:r>
              <a:rPr lang="es-ES" sz="1800" dirty="0">
                <a:sym typeface="Symbol"/>
              </a:rPr>
              <a:t></a:t>
            </a:r>
            <a:r>
              <a:rPr lang="es-ES" sz="1800" dirty="0"/>
              <a:t>al revés de lo que sucedió en otros momentos de su historia</a:t>
            </a:r>
            <a:r>
              <a:rPr lang="es-ES" sz="1800" dirty="0">
                <a:sym typeface="Symbol"/>
              </a:rPr>
              <a:t></a:t>
            </a:r>
            <a:r>
              <a:rPr lang="es-ES" sz="1800" dirty="0"/>
              <a:t> en desvincularse de ideologías imperantes en la sociedad española del </a:t>
            </a:r>
            <a:r>
              <a:rPr lang="es-ES" sz="1800" dirty="0" smtClean="0"/>
              <a:t>momento [textos </a:t>
            </a:r>
            <a:r>
              <a:rPr lang="es-ES" sz="1800" dirty="0" smtClean="0">
                <a:solidFill>
                  <a:srgbClr val="FFFF00"/>
                </a:solidFill>
              </a:rPr>
              <a:t>20</a:t>
            </a:r>
            <a:r>
              <a:rPr lang="es-ES" sz="1800" dirty="0" smtClean="0"/>
              <a:t>, </a:t>
            </a:r>
            <a:r>
              <a:rPr lang="es-ES" sz="1800" dirty="0" smtClean="0">
                <a:solidFill>
                  <a:srgbClr val="FFFF00"/>
                </a:solidFill>
              </a:rPr>
              <a:t>21</a:t>
            </a:r>
            <a:r>
              <a:rPr lang="es-ES" sz="1800" dirty="0" smtClean="0"/>
              <a:t>] .</a:t>
            </a:r>
          </a:p>
          <a:p>
            <a:pPr lvl="1"/>
            <a:r>
              <a:rPr lang="es-ES" sz="1800" dirty="0" smtClean="0"/>
              <a:t>Por </a:t>
            </a:r>
            <a:r>
              <a:rPr lang="es-ES" sz="1800" dirty="0"/>
              <a:t>su centralismo </a:t>
            </a:r>
            <a:r>
              <a:rPr lang="es-ES" sz="1800" dirty="0" smtClean="0"/>
              <a:t>[</a:t>
            </a:r>
            <a:r>
              <a:rPr lang="es-ES" sz="1800" dirty="0"/>
              <a:t>t</a:t>
            </a:r>
            <a:r>
              <a:rPr lang="es-ES" sz="1800" dirty="0" smtClean="0"/>
              <a:t>exto </a:t>
            </a:r>
            <a:r>
              <a:rPr lang="es-ES" sz="1800" dirty="0" smtClean="0">
                <a:solidFill>
                  <a:srgbClr val="FFFF00"/>
                </a:solidFill>
              </a:rPr>
              <a:t>22</a:t>
            </a:r>
            <a:r>
              <a:rPr lang="es-ES" sz="1800" dirty="0" smtClean="0"/>
              <a:t>] .</a:t>
            </a:r>
          </a:p>
          <a:p>
            <a:pPr marL="457200" lvl="1" indent="0">
              <a:buNone/>
            </a:pPr>
            <a:endParaRPr lang="es-ES" sz="1800" dirty="0" smtClean="0"/>
          </a:p>
          <a:p>
            <a:r>
              <a:rPr lang="es-ES" sz="2400" dirty="0" smtClean="0"/>
              <a:t>Argumentos sociales </a:t>
            </a:r>
          </a:p>
          <a:p>
            <a:pPr lvl="1"/>
            <a:r>
              <a:rPr lang="es-ES" sz="1800" dirty="0" smtClean="0"/>
              <a:t>Por </a:t>
            </a:r>
            <a:r>
              <a:rPr lang="es-ES" sz="1800" dirty="0"/>
              <a:t>sus usos </a:t>
            </a:r>
            <a:r>
              <a:rPr lang="es-ES" sz="1800" dirty="0">
                <a:sym typeface="Symbol"/>
              </a:rPr>
              <a:t></a:t>
            </a:r>
            <a:r>
              <a:rPr lang="es-ES" sz="1800" dirty="0"/>
              <a:t>lingüísticos o no</a:t>
            </a:r>
            <a:r>
              <a:rPr lang="es-ES" sz="1800" dirty="0">
                <a:sym typeface="Symbol"/>
              </a:rPr>
              <a:t></a:t>
            </a:r>
            <a:r>
              <a:rPr lang="es-ES" sz="1800" dirty="0"/>
              <a:t> y costumbres arcaizantes </a:t>
            </a:r>
            <a:r>
              <a:rPr lang="es-ES" sz="1800" dirty="0" smtClean="0"/>
              <a:t>[texto </a:t>
            </a:r>
            <a:r>
              <a:rPr lang="es-ES" sz="1800" dirty="0" smtClean="0">
                <a:solidFill>
                  <a:srgbClr val="FFFF00"/>
                </a:solidFill>
              </a:rPr>
              <a:t>23</a:t>
            </a:r>
            <a:r>
              <a:rPr lang="es-ES" sz="1800" dirty="0" smtClean="0"/>
              <a:t>] </a:t>
            </a:r>
          </a:p>
          <a:p>
            <a:pPr lvl="1"/>
            <a:r>
              <a:rPr lang="es-ES" sz="1800" dirty="0" smtClean="0"/>
              <a:t>Por </a:t>
            </a:r>
            <a:r>
              <a:rPr lang="es-ES" sz="1800" dirty="0"/>
              <a:t>el carácter oficial que la tradición le había otorgado </a:t>
            </a:r>
            <a:r>
              <a:rPr lang="es-ES" sz="1800" dirty="0" smtClean="0"/>
              <a:t>[texto </a:t>
            </a:r>
            <a:r>
              <a:rPr lang="es-ES" sz="1800" dirty="0" smtClean="0">
                <a:solidFill>
                  <a:srgbClr val="FFFF00"/>
                </a:solidFill>
              </a:rPr>
              <a:t>24</a:t>
            </a:r>
            <a:r>
              <a:rPr lang="es-ES" sz="1800" dirty="0" smtClean="0"/>
              <a:t>]. </a:t>
            </a:r>
          </a:p>
        </p:txBody>
      </p:sp>
    </p:spTree>
    <p:extLst>
      <p:ext uri="{BB962C8B-B14F-4D97-AF65-F5344CB8AC3E}">
        <p14:creationId xmlns:p14="http://schemas.microsoft.com/office/powerpoint/2010/main" val="518573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800" b="1" dirty="0"/>
              <a:t>El crítico Clarín ante el uso de la lengua                                                                              </a:t>
            </a:r>
            <a:r>
              <a:rPr lang="es-ES" sz="1800" b="1" dirty="0" smtClean="0"/>
              <a:t>18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2000" b="1" dirty="0"/>
              <a:t>2.5. Norma académica (</a:t>
            </a:r>
            <a:r>
              <a:rPr lang="es-ES" sz="2000" b="1" dirty="0" smtClean="0"/>
              <a:t>III)</a:t>
            </a: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  <a:p>
            <a:pPr marL="182563" indent="-182563"/>
            <a:r>
              <a:rPr lang="es-ES" sz="2000" b="1" dirty="0" smtClean="0"/>
              <a:t>Argumentos lingüísticos  (con  resabios personales)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Por excesos en algunas </a:t>
            </a:r>
            <a:r>
              <a:rPr lang="es-ES" sz="2000" dirty="0"/>
              <a:t>de las normas fijadas por la </a:t>
            </a:r>
            <a:r>
              <a:rPr lang="es-ES" sz="2000" dirty="0" smtClean="0"/>
              <a:t>corporación</a:t>
            </a:r>
            <a:r>
              <a:rPr lang="es-ES_tradnl" sz="2000" dirty="0" smtClean="0"/>
              <a:t>, </a:t>
            </a:r>
            <a:r>
              <a:rPr lang="es-ES" sz="2000" dirty="0"/>
              <a:t>sobre todo por el hecho de que quienes las dictan suelen incumplirlas después en sus propios escritos o en las obras que premian </a:t>
            </a:r>
            <a:r>
              <a:rPr lang="es-ES" sz="2000" dirty="0" smtClean="0"/>
              <a:t>[texto </a:t>
            </a:r>
            <a:r>
              <a:rPr lang="es-ES" sz="2000" dirty="0" smtClean="0">
                <a:solidFill>
                  <a:srgbClr val="FFFF00"/>
                </a:solidFill>
              </a:rPr>
              <a:t>25</a:t>
            </a:r>
            <a:r>
              <a:rPr lang="es-ES" sz="2000" dirty="0" smtClean="0"/>
              <a:t>].</a:t>
            </a:r>
            <a:endParaRPr lang="es-ES" sz="2000" dirty="0"/>
          </a:p>
          <a:p>
            <a:pPr marL="0" indent="0">
              <a:buNone/>
            </a:pPr>
            <a:r>
              <a:rPr lang="es-ES" sz="2000" dirty="0"/>
              <a:t> </a:t>
            </a:r>
          </a:p>
          <a:p>
            <a:pPr marL="0" indent="0">
              <a:buNone/>
            </a:pPr>
            <a:r>
              <a:rPr lang="es-ES_tradnl" sz="2000" dirty="0" smtClean="0"/>
              <a:t>Ejemplos </a:t>
            </a:r>
            <a:r>
              <a:rPr lang="es-ES_tradnl" sz="2000" dirty="0"/>
              <a:t>concretos de tales incumplimientos abundan a lo largo de la obra crítica de Clarín </a:t>
            </a:r>
            <a:r>
              <a:rPr lang="es-ES_tradnl" sz="2000" dirty="0" smtClean="0"/>
              <a:t>[textos </a:t>
            </a:r>
            <a:r>
              <a:rPr lang="es-ES_tradnl" sz="2000" dirty="0" smtClean="0">
                <a:solidFill>
                  <a:srgbClr val="FFFF00"/>
                </a:solidFill>
              </a:rPr>
              <a:t>26-29</a:t>
            </a:r>
            <a:r>
              <a:rPr lang="es-ES_tradnl" sz="2000" dirty="0" smtClean="0"/>
              <a:t>]:</a:t>
            </a:r>
          </a:p>
          <a:p>
            <a:pPr>
              <a:buFontTx/>
              <a:buChar char="-"/>
            </a:pPr>
            <a:r>
              <a:rPr lang="es-ES_tradnl" sz="2000" dirty="0" smtClean="0"/>
              <a:t>El </a:t>
            </a:r>
            <a:r>
              <a:rPr lang="es-ES_tradnl" sz="2000" dirty="0"/>
              <a:t>conde de </a:t>
            </a:r>
            <a:r>
              <a:rPr lang="es-ES_tradnl" sz="2000" dirty="0" err="1"/>
              <a:t>Cheste</a:t>
            </a:r>
            <a:r>
              <a:rPr lang="es-ES_tradnl" sz="2000" dirty="0"/>
              <a:t>, </a:t>
            </a:r>
            <a:r>
              <a:rPr lang="es-ES" sz="2000" dirty="0"/>
              <a:t>Juan de la </a:t>
            </a:r>
            <a:r>
              <a:rPr lang="es-ES" sz="2000" dirty="0" err="1"/>
              <a:t>Pezuela</a:t>
            </a:r>
            <a:r>
              <a:rPr lang="es-ES" sz="2000" dirty="0"/>
              <a:t> y Ceballos, </a:t>
            </a:r>
            <a:r>
              <a:rPr lang="es-ES_tradnl" sz="2000" dirty="0"/>
              <a:t>director de la Academia entre 1875 y </a:t>
            </a:r>
            <a:r>
              <a:rPr lang="es-ES_tradnl" sz="2000" dirty="0" smtClean="0"/>
              <a:t>1906.</a:t>
            </a:r>
          </a:p>
          <a:p>
            <a:pPr>
              <a:buFontTx/>
              <a:buChar char="-"/>
            </a:pPr>
            <a:r>
              <a:rPr lang="es-ES_tradnl" sz="2000" dirty="0" smtClean="0"/>
              <a:t>Antonio </a:t>
            </a:r>
            <a:r>
              <a:rPr lang="es-ES_tradnl" sz="2000" dirty="0"/>
              <a:t>Cánovas del </a:t>
            </a:r>
            <a:r>
              <a:rPr lang="es-ES_tradnl" sz="2000" dirty="0" smtClean="0"/>
              <a:t>Castillo</a:t>
            </a:r>
          </a:p>
          <a:p>
            <a:pPr>
              <a:buFontTx/>
              <a:buChar char="-"/>
            </a:pPr>
            <a:r>
              <a:rPr lang="es-ES_tradnl" sz="2000" dirty="0" smtClean="0"/>
              <a:t>Alejandro </a:t>
            </a:r>
            <a:r>
              <a:rPr lang="es-ES_tradnl" sz="2000" dirty="0"/>
              <a:t>Pidal y </a:t>
            </a:r>
            <a:r>
              <a:rPr lang="es-ES_tradnl" sz="2000" dirty="0" err="1" smtClean="0"/>
              <a:t>Mon</a:t>
            </a:r>
            <a:endParaRPr lang="es-ES_tradnl" sz="2000" dirty="0" smtClean="0"/>
          </a:p>
          <a:p>
            <a:pPr>
              <a:buFontTx/>
              <a:buChar char="-"/>
            </a:pPr>
            <a:r>
              <a:rPr lang="es-ES_tradnl" sz="2000" dirty="0" smtClean="0"/>
              <a:t>Víctor Balaguer</a:t>
            </a:r>
          </a:p>
          <a:p>
            <a:pPr>
              <a:buFontTx/>
              <a:buChar char="-"/>
            </a:pPr>
            <a:r>
              <a:rPr lang="es-ES_tradnl" sz="2000" dirty="0" smtClean="0"/>
              <a:t>…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66552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1800" b="1" dirty="0"/>
              <a:t>El crítico Clarín ante el uso de la lengua                                                                              </a:t>
            </a:r>
            <a:r>
              <a:rPr lang="es-ES" sz="1800" b="1" dirty="0" smtClean="0"/>
              <a:t>19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800" b="1" dirty="0"/>
              <a:t>2.5. Norma académica (</a:t>
            </a:r>
            <a:r>
              <a:rPr lang="es-ES" sz="2800" b="1" dirty="0" smtClean="0"/>
              <a:t>IV)</a:t>
            </a:r>
            <a:endParaRPr lang="es-ES" sz="2800" dirty="0"/>
          </a:p>
          <a:p>
            <a:pPr marL="0" lvl="0" indent="0">
              <a:buNone/>
            </a:pPr>
            <a:endParaRPr lang="es-ES" sz="2600" dirty="0" smtClean="0"/>
          </a:p>
          <a:p>
            <a:pPr lvl="0"/>
            <a:r>
              <a:rPr lang="es-ES" sz="2600" dirty="0" smtClean="0"/>
              <a:t>Ataques a las obras de la Academia</a:t>
            </a:r>
          </a:p>
          <a:p>
            <a:pPr marL="400050" lvl="1" indent="0">
              <a:buNone/>
            </a:pPr>
            <a:r>
              <a:rPr lang="es-ES" sz="2200" dirty="0" smtClean="0"/>
              <a:t>Gramática  y Ortografía [texto </a:t>
            </a:r>
            <a:r>
              <a:rPr lang="es-ES" sz="2200" dirty="0" smtClean="0">
                <a:solidFill>
                  <a:srgbClr val="FFFF00"/>
                </a:solidFill>
              </a:rPr>
              <a:t>30</a:t>
            </a:r>
            <a:r>
              <a:rPr lang="es-ES" sz="2200" dirty="0" smtClean="0"/>
              <a:t>].</a:t>
            </a:r>
          </a:p>
          <a:p>
            <a:pPr marL="400050" lvl="1" indent="0">
              <a:buNone/>
            </a:pPr>
            <a:r>
              <a:rPr lang="es-ES" sz="2200" dirty="0" smtClean="0"/>
              <a:t>Diccionario [texto </a:t>
            </a:r>
            <a:r>
              <a:rPr lang="es-ES" sz="2200" dirty="0" smtClean="0">
                <a:solidFill>
                  <a:srgbClr val="00B050"/>
                </a:solidFill>
              </a:rPr>
              <a:t>31</a:t>
            </a:r>
            <a:r>
              <a:rPr lang="es-ES" sz="2200" dirty="0" smtClean="0"/>
              <a:t>].</a:t>
            </a:r>
          </a:p>
          <a:p>
            <a:pPr lvl="1"/>
            <a:r>
              <a:rPr lang="es-ES" sz="2200" dirty="0" smtClean="0"/>
              <a:t>Por sanción colegiada de las decisiones lingüísticas .</a:t>
            </a:r>
          </a:p>
          <a:p>
            <a:pPr lvl="1"/>
            <a:r>
              <a:rPr lang="es-ES" sz="2200" dirty="0" smtClean="0"/>
              <a:t>Por aplicación de un falso criterio de autoridad.</a:t>
            </a:r>
          </a:p>
          <a:p>
            <a:pPr lvl="1"/>
            <a:r>
              <a:rPr lang="es-ES" sz="2200" dirty="0" smtClean="0"/>
              <a:t>Por falta de conocimientos filológicos </a:t>
            </a:r>
            <a:r>
              <a:rPr lang="es-ES" sz="2200" dirty="0"/>
              <a:t>.</a:t>
            </a:r>
            <a:endParaRPr lang="es-ES" sz="2200" dirty="0" smtClean="0"/>
          </a:p>
          <a:p>
            <a:pPr lvl="1"/>
            <a:r>
              <a:rPr lang="es-ES" sz="2200" dirty="0" smtClean="0"/>
              <a:t>Por el tratamiento </a:t>
            </a:r>
            <a:r>
              <a:rPr lang="es-ES" sz="2200" dirty="0"/>
              <a:t>de arcaísmos </a:t>
            </a:r>
            <a:r>
              <a:rPr lang="es-ES" sz="2200" dirty="0" smtClean="0"/>
              <a:t> y provincialismos.</a:t>
            </a:r>
          </a:p>
          <a:p>
            <a:pPr lvl="1"/>
            <a:r>
              <a:rPr lang="es-ES" sz="2200" dirty="0" smtClean="0"/>
              <a:t>Por descuidos </a:t>
            </a:r>
            <a:r>
              <a:rPr lang="es-ES" sz="2200" dirty="0"/>
              <a:t>y las arbitrariedades en el tratamiento de los </a:t>
            </a:r>
            <a:r>
              <a:rPr lang="es-ES" sz="2200" dirty="0" smtClean="0"/>
              <a:t>contenidos.</a:t>
            </a:r>
          </a:p>
          <a:p>
            <a:pPr lvl="1"/>
            <a:endParaRPr lang="es-ES" sz="2200" dirty="0" smtClean="0"/>
          </a:p>
          <a:p>
            <a:pPr lvl="0"/>
            <a:r>
              <a:rPr lang="es-ES" sz="2600" dirty="0" smtClean="0"/>
              <a:t>Propuesta: suprimir la Academia [textos </a:t>
            </a:r>
            <a:r>
              <a:rPr lang="es-ES" sz="2600" dirty="0" smtClean="0">
                <a:solidFill>
                  <a:srgbClr val="FFFF00"/>
                </a:solidFill>
              </a:rPr>
              <a:t>32-34</a:t>
            </a:r>
            <a:r>
              <a:rPr lang="es-ES" sz="2600" dirty="0" smtClean="0"/>
              <a:t>] .</a:t>
            </a:r>
          </a:p>
          <a:p>
            <a:pPr marL="0" lvl="0" indent="0">
              <a:buNone/>
            </a:pPr>
            <a:endParaRPr lang="es-ES" sz="26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8573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1800" b="1" dirty="0"/>
              <a:t>El crítico Clarín ante el uso de la lengua                                                                               2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ES_tradnl" sz="2800" b="1" dirty="0" smtClean="0"/>
          </a:p>
          <a:p>
            <a:pPr marL="0" indent="0">
              <a:buNone/>
            </a:pPr>
            <a:r>
              <a:rPr lang="es-ES_tradnl" sz="2800" b="1" dirty="0" smtClean="0"/>
              <a:t>0. </a:t>
            </a:r>
            <a:r>
              <a:rPr lang="es-ES" sz="2800" b="1" dirty="0" smtClean="0"/>
              <a:t>La </a:t>
            </a:r>
            <a:r>
              <a:rPr lang="es-ES" sz="2800" b="1" i="1" dirty="0" smtClean="0"/>
              <a:t>crítica lingüística</a:t>
            </a:r>
            <a:r>
              <a:rPr lang="es-ES" sz="2800" b="1" dirty="0" smtClean="0"/>
              <a:t> de Clarín</a:t>
            </a:r>
          </a:p>
          <a:p>
            <a:pPr marL="0" indent="0">
              <a:buNone/>
            </a:pPr>
            <a:endParaRPr lang="es-ES" sz="2800" b="1" dirty="0"/>
          </a:p>
          <a:p>
            <a:pPr marL="0" indent="0">
              <a:buNone/>
            </a:pPr>
            <a:r>
              <a:rPr lang="es-ES" sz="2400" dirty="0" smtClean="0"/>
              <a:t>Publicación de las </a:t>
            </a:r>
            <a:r>
              <a:rPr lang="es-ES" sz="2400" i="1" dirty="0" smtClean="0"/>
              <a:t>Obras completas </a:t>
            </a:r>
            <a:r>
              <a:rPr lang="es-ES" sz="2400" dirty="0" smtClean="0"/>
              <a:t>de Clarín (</a:t>
            </a:r>
            <a:r>
              <a:rPr lang="es-ES" sz="2400" dirty="0" err="1" smtClean="0"/>
              <a:t>Coords</a:t>
            </a:r>
            <a:r>
              <a:rPr lang="es-ES" sz="2400" dirty="0" smtClean="0"/>
              <a:t>. J</a:t>
            </a:r>
            <a:r>
              <a:rPr lang="es-ES" sz="2400" dirty="0"/>
              <a:t>.-F. </a:t>
            </a:r>
            <a:r>
              <a:rPr lang="es-ES" sz="2400" dirty="0" err="1"/>
              <a:t>Botrel</a:t>
            </a:r>
            <a:r>
              <a:rPr lang="es-ES" sz="2400" dirty="0"/>
              <a:t>, Y. </a:t>
            </a:r>
            <a:r>
              <a:rPr lang="es-ES" sz="2400" dirty="0" err="1" smtClean="0"/>
              <a:t>Lissorgues</a:t>
            </a:r>
            <a:r>
              <a:rPr lang="es-ES" sz="2400" dirty="0" smtClean="0"/>
              <a:t>. </a:t>
            </a:r>
            <a:r>
              <a:rPr lang="es-ES" sz="2400" dirty="0"/>
              <a:t>Eds</a:t>
            </a:r>
            <a:r>
              <a:rPr lang="es-ES" sz="2400" dirty="0" smtClean="0"/>
              <a:t>. Nobel 2002-2010). Doce tomos; IV-1 y IV-2: crítica literaria; V a XI: artículos periodísticos; XII: epistolario.</a:t>
            </a:r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r>
              <a:rPr lang="es-ES" sz="2400" dirty="0" smtClean="0"/>
              <a:t>Clarín ante el uso de la lengua (no análisis, ni representación, ni actitud), sino </a:t>
            </a:r>
            <a:r>
              <a:rPr lang="es-ES" sz="2400" b="1" dirty="0" smtClean="0"/>
              <a:t>uso correcto.</a:t>
            </a:r>
          </a:p>
          <a:p>
            <a:pPr marL="0" indent="0">
              <a:buNone/>
            </a:pPr>
            <a:endParaRPr lang="es-ES" sz="2400" b="1" dirty="0"/>
          </a:p>
          <a:p>
            <a:pPr marL="0" indent="0">
              <a:buNone/>
            </a:pPr>
            <a:r>
              <a:rPr lang="es-ES" sz="2400" b="1" dirty="0" smtClean="0"/>
              <a:t>Crítica lingüística</a:t>
            </a:r>
          </a:p>
          <a:p>
            <a:pPr marL="0" indent="0">
              <a:buNone/>
            </a:pPr>
            <a:endParaRPr lang="es-ES" sz="2400" dirty="0"/>
          </a:p>
          <a:p>
            <a:pPr lvl="1"/>
            <a:r>
              <a:rPr lang="es-ES" sz="2400" dirty="0" smtClean="0"/>
              <a:t>En trabajos </a:t>
            </a:r>
            <a:r>
              <a:rPr lang="es-ES" sz="2400" dirty="0"/>
              <a:t>sobre </a:t>
            </a:r>
            <a:r>
              <a:rPr lang="es-ES" sz="2400" dirty="0" smtClean="0"/>
              <a:t>obras </a:t>
            </a:r>
            <a:r>
              <a:rPr lang="es-ES" sz="2400" dirty="0"/>
              <a:t>literarias </a:t>
            </a:r>
            <a:r>
              <a:rPr lang="es-ES" sz="2400" dirty="0" smtClean="0"/>
              <a:t>juzgadas </a:t>
            </a:r>
            <a:r>
              <a:rPr lang="es-ES" sz="2400" dirty="0"/>
              <a:t>desde otros </a:t>
            </a:r>
            <a:r>
              <a:rPr lang="es-ES" sz="2400" dirty="0" smtClean="0"/>
              <a:t>ángulos.</a:t>
            </a:r>
          </a:p>
          <a:p>
            <a:pPr lvl="1"/>
            <a:r>
              <a:rPr lang="es-ES" sz="2400" dirty="0" smtClean="0"/>
              <a:t>En  escritos periodísticos.</a:t>
            </a:r>
          </a:p>
          <a:p>
            <a:pPr lvl="1"/>
            <a:r>
              <a:rPr lang="es-ES" sz="2400" dirty="0" smtClean="0"/>
              <a:t>En análisis </a:t>
            </a:r>
            <a:r>
              <a:rPr lang="es-ES" sz="2400" dirty="0"/>
              <a:t>de obras jurídicas, filosóficas... </a:t>
            </a:r>
            <a:endParaRPr lang="es-ES" sz="2400" dirty="0" smtClean="0"/>
          </a:p>
          <a:p>
            <a:pPr lvl="1"/>
            <a:r>
              <a:rPr lang="es-ES" sz="2400" dirty="0" smtClean="0"/>
              <a:t>E </a:t>
            </a:r>
            <a:r>
              <a:rPr lang="es-ES" sz="2400" dirty="0"/>
              <a:t>incluso en </a:t>
            </a:r>
            <a:r>
              <a:rPr lang="es-ES" sz="2400" dirty="0" smtClean="0"/>
              <a:t>relatos </a:t>
            </a:r>
            <a:r>
              <a:rPr lang="es-ES" sz="2400" dirty="0"/>
              <a:t>de </a:t>
            </a:r>
            <a:r>
              <a:rPr lang="es-ES" sz="2400" dirty="0" smtClean="0"/>
              <a:t>ficción.</a:t>
            </a:r>
            <a:endParaRPr lang="es-ES_tradnl" sz="2400" dirty="0"/>
          </a:p>
          <a:p>
            <a:pPr marL="457200" lvl="1" indent="0">
              <a:buNone/>
            </a:pPr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243315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1800" b="1" dirty="0"/>
              <a:t>El crítico Clarín ante el uso de la lengua                                                                              </a:t>
            </a:r>
            <a:r>
              <a:rPr lang="es-ES" sz="1800" b="1" dirty="0" smtClean="0"/>
              <a:t>20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" sz="9600" b="1" dirty="0" smtClean="0"/>
              <a:t>2.6. Incardinación </a:t>
            </a:r>
            <a:r>
              <a:rPr lang="es-ES" sz="9600" b="1" dirty="0"/>
              <a:t>en los movimientos antiacadémicos del </a:t>
            </a:r>
            <a:r>
              <a:rPr lang="es-ES" sz="9600" b="1" dirty="0" smtClean="0"/>
              <a:t>momento ( I )</a:t>
            </a:r>
          </a:p>
          <a:p>
            <a:pPr marL="0" indent="0">
              <a:buNone/>
            </a:pPr>
            <a:endParaRPr lang="es-ES" sz="12800" dirty="0"/>
          </a:p>
          <a:p>
            <a:pPr marL="0" indent="0">
              <a:buNone/>
            </a:pPr>
            <a:r>
              <a:rPr lang="es-ES" sz="8000" i="1" dirty="0" smtClean="0"/>
              <a:t>Voz hostil </a:t>
            </a:r>
            <a:r>
              <a:rPr lang="es-ES" sz="8000" dirty="0" smtClean="0"/>
              <a:t>a la RAE (Zamora Vicente). Citados por Clarín:</a:t>
            </a:r>
          </a:p>
          <a:p>
            <a:pPr indent="-160338"/>
            <a:r>
              <a:rPr lang="es-ES" sz="8000" dirty="0" smtClean="0"/>
              <a:t>Filólogos: Rufino José Cuervo y Vicente </a:t>
            </a:r>
            <a:r>
              <a:rPr lang="es-ES" sz="8000" dirty="0" err="1" smtClean="0"/>
              <a:t>Salvá</a:t>
            </a:r>
            <a:r>
              <a:rPr lang="es-ES" sz="8000" dirty="0" smtClean="0">
                <a:solidFill>
                  <a:srgbClr val="FFFF00"/>
                </a:solidFill>
              </a:rPr>
              <a:t>.</a:t>
            </a:r>
          </a:p>
          <a:p>
            <a:pPr indent="-160338"/>
            <a:r>
              <a:rPr lang="es-ES" sz="8000" dirty="0" smtClean="0"/>
              <a:t>Lexicógrafos competidores de la Academia: Ramón Joaquín Domínguez, Juan Peñalver</a:t>
            </a:r>
            <a:r>
              <a:rPr lang="es-ES" sz="8000" dirty="0" smtClean="0">
                <a:solidFill>
                  <a:srgbClr val="FFFF00"/>
                </a:solidFill>
              </a:rPr>
              <a:t>.</a:t>
            </a:r>
          </a:p>
          <a:p>
            <a:endParaRPr lang="es-ES" sz="9600" b="1" dirty="0"/>
          </a:p>
          <a:p>
            <a:pPr marL="0" indent="0" algn="ctr">
              <a:buNone/>
            </a:pPr>
            <a:r>
              <a:rPr lang="es-ES" sz="9600" b="1" dirty="0"/>
              <a:t> </a:t>
            </a:r>
            <a:r>
              <a:rPr lang="es-ES" sz="9600" b="1" dirty="0" smtClean="0"/>
              <a:t>  Ejemplo: </a:t>
            </a:r>
            <a:r>
              <a:rPr lang="es-ES" sz="9600" b="1" dirty="0" err="1" smtClean="0"/>
              <a:t>XII.ª</a:t>
            </a:r>
            <a:r>
              <a:rPr lang="es-ES" sz="9600" b="1" dirty="0" smtClean="0"/>
              <a:t> ed. del </a:t>
            </a:r>
            <a:r>
              <a:rPr lang="es-ES" sz="9600" b="1" i="1" dirty="0" smtClean="0"/>
              <a:t>DAE</a:t>
            </a:r>
            <a:r>
              <a:rPr lang="es-ES" sz="9600" b="1" dirty="0" smtClean="0"/>
              <a:t> (1884)</a:t>
            </a:r>
          </a:p>
          <a:p>
            <a:pPr marL="0" indent="0">
              <a:buNone/>
            </a:pPr>
            <a:r>
              <a:rPr lang="es-ES" sz="8000" b="1" dirty="0"/>
              <a:t> </a:t>
            </a:r>
            <a:r>
              <a:rPr lang="es-ES" sz="8000" b="1" dirty="0" smtClean="0"/>
              <a:t>  Críticas</a:t>
            </a:r>
          </a:p>
          <a:p>
            <a:pPr indent="-160338"/>
            <a:r>
              <a:rPr lang="es-ES" sz="8000" dirty="0" smtClean="0"/>
              <a:t>Antonio de Valbuena (“Miguel de Escalada”), en </a:t>
            </a:r>
            <a:r>
              <a:rPr lang="es-ES" sz="8000" i="1" dirty="0" smtClean="0"/>
              <a:t>Los lunes de El Imparcial: </a:t>
            </a:r>
            <a:r>
              <a:rPr lang="es-ES" sz="8000" dirty="0" smtClean="0"/>
              <a:t>“Fe de erratas del nuevo Diccionario de la Academia”.</a:t>
            </a:r>
            <a:r>
              <a:rPr lang="es-ES" sz="8000" i="1" dirty="0" smtClean="0"/>
              <a:t> </a:t>
            </a:r>
            <a:r>
              <a:rPr lang="es-ES" sz="8000" dirty="0" smtClean="0"/>
              <a:t>(Después en cuatro tomos: 1887-1896).</a:t>
            </a:r>
          </a:p>
          <a:p>
            <a:pPr indent="-160338"/>
            <a:r>
              <a:rPr lang="es-ES" sz="8000" dirty="0" smtClean="0"/>
              <a:t>Eduardo Echegaray , en </a:t>
            </a:r>
            <a:r>
              <a:rPr lang="es-ES" sz="8000" i="1" dirty="0" smtClean="0"/>
              <a:t>El Liberal: </a:t>
            </a:r>
            <a:r>
              <a:rPr lang="es-ES" sz="8000" dirty="0" smtClean="0"/>
              <a:t>“La </a:t>
            </a:r>
            <a:r>
              <a:rPr lang="es-ES" sz="8000" dirty="0"/>
              <a:t>ciencia y el nuevo </a:t>
            </a:r>
            <a:r>
              <a:rPr lang="es-ES" sz="8000" dirty="0" smtClean="0"/>
              <a:t>Diccionario”.</a:t>
            </a:r>
          </a:p>
          <a:p>
            <a:pPr indent="-160338"/>
            <a:r>
              <a:rPr lang="es-ES" sz="8000" dirty="0" smtClean="0"/>
              <a:t>Adolfo </a:t>
            </a:r>
            <a:r>
              <a:rPr lang="es-ES" sz="8000" dirty="0" err="1"/>
              <a:t>Vallespinosa</a:t>
            </a:r>
            <a:r>
              <a:rPr lang="es-ES" sz="8000" dirty="0"/>
              <a:t>, en </a:t>
            </a:r>
            <a:r>
              <a:rPr lang="es-ES" sz="8000" i="1" dirty="0"/>
              <a:t>El </a:t>
            </a:r>
            <a:r>
              <a:rPr lang="es-ES" sz="8000" i="1" dirty="0" smtClean="0"/>
              <a:t>Progreso</a:t>
            </a:r>
            <a:r>
              <a:rPr lang="es-ES" sz="8000" dirty="0" smtClean="0"/>
              <a:t>: “El </a:t>
            </a:r>
            <a:r>
              <a:rPr lang="es-ES" sz="8000" dirty="0"/>
              <a:t>derecho y el nuevo </a:t>
            </a:r>
            <a:r>
              <a:rPr lang="es-ES" sz="8000" dirty="0" smtClean="0"/>
              <a:t>Diccionario”.</a:t>
            </a:r>
          </a:p>
          <a:p>
            <a:pPr indent="-160338"/>
            <a:r>
              <a:rPr lang="es-ES" sz="8000" dirty="0" smtClean="0"/>
              <a:t>“</a:t>
            </a:r>
            <a:r>
              <a:rPr lang="es-ES" sz="8000" dirty="0"/>
              <a:t>El Bachiller Francisco de Osuna</a:t>
            </a:r>
            <a:r>
              <a:rPr lang="es-ES" sz="8000" dirty="0" smtClean="0"/>
              <a:t>” (Francisco </a:t>
            </a:r>
            <a:r>
              <a:rPr lang="es-ES" sz="8000" dirty="0"/>
              <a:t>Rodríguez </a:t>
            </a:r>
            <a:r>
              <a:rPr lang="es-ES" sz="8000" dirty="0" smtClean="0"/>
              <a:t>Marín): </a:t>
            </a:r>
            <a:r>
              <a:rPr lang="es-ES" sz="8000" i="1" dirty="0" smtClean="0"/>
              <a:t>De </a:t>
            </a:r>
            <a:r>
              <a:rPr lang="es-ES" sz="8000" i="1" dirty="0"/>
              <a:t>Academia </a:t>
            </a:r>
            <a:r>
              <a:rPr lang="es-ES" sz="8000" i="1" dirty="0" err="1"/>
              <a:t>caecitate</a:t>
            </a:r>
            <a:r>
              <a:rPr lang="es-ES" sz="8000" i="1" dirty="0"/>
              <a:t>: reparo al nuevo Diccionario de la Academia </a:t>
            </a:r>
            <a:r>
              <a:rPr lang="es-ES" sz="8000" i="1" dirty="0" smtClean="0"/>
              <a:t>Española.</a:t>
            </a:r>
          </a:p>
          <a:p>
            <a:pPr marL="0" indent="0">
              <a:buNone/>
            </a:pPr>
            <a:endParaRPr lang="es-ES" sz="5600" b="1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8573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800" b="1" dirty="0">
                <a:latin typeface="+mn-lt"/>
              </a:rPr>
              <a:t>El crítico Clarín ante el uso de la lengua                                                                              </a:t>
            </a:r>
            <a:r>
              <a:rPr lang="es-ES" sz="1800" b="1" dirty="0" smtClean="0">
                <a:latin typeface="+mn-lt"/>
              </a:rPr>
              <a:t>21</a:t>
            </a:r>
            <a:r>
              <a:rPr lang="es-ES" sz="1800" dirty="0">
                <a:latin typeface="+mn-lt"/>
              </a:rPr>
              <a:t/>
            </a:r>
            <a:br>
              <a:rPr lang="es-ES" sz="1800" dirty="0">
                <a:latin typeface="+mn-lt"/>
              </a:rPr>
            </a:br>
            <a:endParaRPr lang="es-ES" sz="18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" sz="8000" b="1" dirty="0"/>
              <a:t>2.6. Incardinación en los movimientos antiacadémicos del momento (II)</a:t>
            </a:r>
          </a:p>
          <a:p>
            <a:pPr marL="0" indent="0">
              <a:buNone/>
            </a:pPr>
            <a:endParaRPr lang="es-ES" sz="4400" b="1" dirty="0"/>
          </a:p>
          <a:p>
            <a:pPr marL="0" indent="0">
              <a:buNone/>
            </a:pPr>
            <a:r>
              <a:rPr lang="es-ES" sz="8000" b="1" dirty="0"/>
              <a:t>Defensa </a:t>
            </a:r>
            <a:r>
              <a:rPr lang="es-ES" sz="8000" b="1" dirty="0" smtClean="0"/>
              <a:t>de la Academia</a:t>
            </a:r>
            <a:endParaRPr lang="es-ES" sz="8000" b="1" dirty="0"/>
          </a:p>
          <a:p>
            <a:pPr indent="-160338"/>
            <a:r>
              <a:rPr lang="es-ES" sz="8000" dirty="0"/>
              <a:t>“Juan Fernández” (Manuel </a:t>
            </a:r>
            <a:r>
              <a:rPr lang="es-ES" sz="8000" dirty="0" err="1"/>
              <a:t>Silvela</a:t>
            </a:r>
            <a:r>
              <a:rPr lang="es-ES" sz="8000" dirty="0"/>
              <a:t>), en </a:t>
            </a:r>
            <a:r>
              <a:rPr lang="es-ES" sz="8000" i="1" dirty="0"/>
              <a:t>El Imparcial</a:t>
            </a:r>
            <a:r>
              <a:rPr lang="es-ES" sz="8000" dirty="0"/>
              <a:t>.</a:t>
            </a:r>
          </a:p>
          <a:p>
            <a:pPr indent="-160338"/>
            <a:r>
              <a:rPr lang="es-ES" sz="8000" dirty="0"/>
              <a:t>“</a:t>
            </a:r>
            <a:r>
              <a:rPr lang="es-ES" sz="8000" dirty="0" err="1"/>
              <a:t>Quintilius</a:t>
            </a:r>
            <a:r>
              <a:rPr lang="es-ES" sz="8000" dirty="0"/>
              <a:t>” (Francisco </a:t>
            </a:r>
            <a:r>
              <a:rPr lang="es-ES" sz="8000" dirty="0" err="1"/>
              <a:t>Commelerán</a:t>
            </a:r>
            <a:r>
              <a:rPr lang="es-ES" sz="8000" dirty="0"/>
              <a:t>), en </a:t>
            </a:r>
            <a:r>
              <a:rPr lang="es-ES" sz="8000" i="1" dirty="0"/>
              <a:t>La </a:t>
            </a:r>
            <a:r>
              <a:rPr lang="es-ES" sz="8000" i="1" dirty="0" smtClean="0"/>
              <a:t>Controversia </a:t>
            </a:r>
            <a:r>
              <a:rPr lang="es-ES" sz="8000" dirty="0" smtClean="0"/>
              <a:t>y </a:t>
            </a:r>
            <a:r>
              <a:rPr lang="es-ES" sz="8000" i="1" dirty="0"/>
              <a:t>El </a:t>
            </a:r>
            <a:r>
              <a:rPr lang="es-ES" sz="8000" i="1" dirty="0" smtClean="0"/>
              <a:t>Liberal.</a:t>
            </a:r>
            <a:endParaRPr lang="es-ES" sz="8000" i="1" dirty="0"/>
          </a:p>
          <a:p>
            <a:pPr marL="0" indent="0">
              <a:buNone/>
            </a:pPr>
            <a:endParaRPr lang="es-ES" sz="8000" b="1" dirty="0" smtClean="0"/>
          </a:p>
          <a:p>
            <a:pPr marL="0" indent="0">
              <a:buNone/>
            </a:pPr>
            <a:r>
              <a:rPr lang="es-ES" sz="8000" b="1" dirty="0" smtClean="0"/>
              <a:t>Polémica</a:t>
            </a:r>
            <a:endParaRPr lang="es-ES" sz="8000" b="1" dirty="0"/>
          </a:p>
          <a:p>
            <a:pPr indent="-160338"/>
            <a:r>
              <a:rPr lang="es-ES" sz="8000" dirty="0" smtClean="0"/>
              <a:t>Miguel </a:t>
            </a:r>
            <a:r>
              <a:rPr lang="es-ES" sz="8000" dirty="0" err="1" smtClean="0"/>
              <a:t>Atrián</a:t>
            </a:r>
            <a:r>
              <a:rPr lang="es-ES" sz="8000" dirty="0" smtClean="0"/>
              <a:t> </a:t>
            </a:r>
            <a:r>
              <a:rPr lang="es-ES" sz="8000" dirty="0"/>
              <a:t>y </a:t>
            </a:r>
            <a:r>
              <a:rPr lang="es-ES" sz="8000" dirty="0" smtClean="0"/>
              <a:t>Salas, en la </a:t>
            </a:r>
            <a:r>
              <a:rPr lang="es-ES" sz="8000" i="1" dirty="0" smtClean="0"/>
              <a:t>Revista </a:t>
            </a:r>
            <a:r>
              <a:rPr lang="es-ES" sz="8000" i="1" dirty="0"/>
              <a:t>del </a:t>
            </a:r>
            <a:r>
              <a:rPr lang="es-ES" sz="8000" i="1" dirty="0" smtClean="0"/>
              <a:t>Turia.</a:t>
            </a:r>
            <a:endParaRPr lang="es-ES" sz="8000" i="1" dirty="0"/>
          </a:p>
          <a:p>
            <a:pPr indent="-160338"/>
            <a:r>
              <a:rPr lang="es-ES" sz="8000" i="1" dirty="0"/>
              <a:t>Sebastián Rodríguez y Martín: Rectificaciones e innovaciones que la Real Academia Española de la Lengua ha introducido en la duodécima edición de su diccionario</a:t>
            </a:r>
          </a:p>
          <a:p>
            <a:pPr indent="-160338"/>
            <a:r>
              <a:rPr lang="es-ES" sz="8000" dirty="0"/>
              <a:t>Luis Carlos Viada y </a:t>
            </a:r>
            <a:r>
              <a:rPr lang="es-ES" sz="8000" dirty="0" err="1"/>
              <a:t>Lluch</a:t>
            </a:r>
            <a:r>
              <a:rPr lang="es-ES" sz="8000" dirty="0"/>
              <a:t> : </a:t>
            </a:r>
            <a:r>
              <a:rPr lang="es-ES" sz="8000" i="1" dirty="0"/>
              <a:t>Observaciones al diccionario de la Real Academia.</a:t>
            </a:r>
          </a:p>
          <a:p>
            <a:pPr indent="-160338"/>
            <a:r>
              <a:rPr lang="es-ES" sz="8000" dirty="0"/>
              <a:t>José Miguel </a:t>
            </a:r>
            <a:r>
              <a:rPr lang="es-ES" sz="8000" dirty="0" smtClean="0"/>
              <a:t>Macías: </a:t>
            </a:r>
            <a:r>
              <a:rPr lang="es-ES" sz="8000" i="1" dirty="0"/>
              <a:t>Erratas de la “Fe de Erratas” de don Antonio </a:t>
            </a:r>
            <a:r>
              <a:rPr lang="es-ES" sz="8000" i="1" dirty="0" smtClean="0"/>
              <a:t>Valbuena.</a:t>
            </a:r>
          </a:p>
          <a:p>
            <a:pPr indent="-160338"/>
            <a:r>
              <a:rPr lang="es-ES" sz="8000" dirty="0"/>
              <a:t>Clarín: En </a:t>
            </a:r>
            <a:r>
              <a:rPr lang="es-ES" sz="8000" i="1" dirty="0" smtClean="0"/>
              <a:t>El </a:t>
            </a:r>
            <a:r>
              <a:rPr lang="es-ES" sz="8000" i="1" dirty="0"/>
              <a:t>Globo </a:t>
            </a:r>
            <a:r>
              <a:rPr lang="es-ES" sz="8000" dirty="0"/>
              <a:t>(1886-87). También en </a:t>
            </a:r>
            <a:r>
              <a:rPr lang="es-ES" sz="8000" i="1" dirty="0"/>
              <a:t>Mezclilla </a:t>
            </a:r>
            <a:r>
              <a:rPr lang="es-ES" sz="8000" dirty="0"/>
              <a:t>(1889). “Cuestión de palabras. Ad </a:t>
            </a:r>
            <a:r>
              <a:rPr lang="es-ES" sz="8000" dirty="0" err="1"/>
              <a:t>Quintilius</a:t>
            </a:r>
            <a:r>
              <a:rPr lang="es-ES" sz="8000" dirty="0"/>
              <a:t> </a:t>
            </a:r>
            <a:r>
              <a:rPr lang="es-ES" sz="8000" dirty="0" err="1"/>
              <a:t>Liberalis</a:t>
            </a:r>
            <a:r>
              <a:rPr lang="es-ES" sz="8000" dirty="0"/>
              <a:t> (a </a:t>
            </a:r>
            <a:r>
              <a:rPr lang="es-ES" sz="8000" dirty="0" err="1"/>
              <a:t>Quintilius</a:t>
            </a:r>
            <a:r>
              <a:rPr lang="es-ES" sz="8000" dirty="0"/>
              <a:t> el de “El Liberal</a:t>
            </a:r>
            <a:r>
              <a:rPr lang="es-ES" sz="8000" dirty="0" smtClean="0"/>
              <a:t>”) [texto </a:t>
            </a:r>
            <a:r>
              <a:rPr lang="es-ES" sz="8000" dirty="0" smtClean="0">
                <a:solidFill>
                  <a:srgbClr val="FFFF00"/>
                </a:solidFill>
              </a:rPr>
              <a:t>35</a:t>
            </a:r>
            <a:r>
              <a:rPr lang="es-ES" sz="8000" dirty="0" smtClean="0"/>
              <a:t>].</a:t>
            </a:r>
            <a:endParaRPr lang="es-ES" sz="8000" dirty="0"/>
          </a:p>
          <a:p>
            <a:pPr marL="182562" indent="0">
              <a:buNone/>
            </a:pPr>
            <a:endParaRPr lang="es-ES" sz="44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2839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1800" b="1" dirty="0"/>
              <a:t>El crítico Clarín ante el uso de la lengua                                                                              </a:t>
            </a:r>
            <a:r>
              <a:rPr lang="es-ES" sz="1800" b="1" dirty="0" smtClean="0"/>
              <a:t>22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sz="4400" b="1" dirty="0" smtClean="0"/>
              <a:t>3. </a:t>
            </a:r>
            <a:r>
              <a:rPr lang="es-ES_tradnl" sz="4400" b="1" dirty="0" smtClean="0"/>
              <a:t>Conclusiones ( I )</a:t>
            </a:r>
          </a:p>
          <a:p>
            <a:pPr marL="0" indent="0">
              <a:buNone/>
            </a:pPr>
            <a:endParaRPr lang="es-ES_tradnl" b="1" dirty="0"/>
          </a:p>
          <a:p>
            <a:r>
              <a:rPr lang="es-ES_tradnl" b="1" dirty="0" smtClean="0"/>
              <a:t>Clarín, buen representante del interés por la lengua y por la norma de corrección en el último cuarto del siglo XIX.</a:t>
            </a:r>
          </a:p>
          <a:p>
            <a:r>
              <a:rPr lang="es-ES_tradnl" b="1" dirty="0" smtClean="0"/>
              <a:t>Desde niñez hasta últimos días.</a:t>
            </a:r>
          </a:p>
          <a:p>
            <a:r>
              <a:rPr lang="es-ES_tradnl" b="1" dirty="0" smtClean="0"/>
              <a:t>Dedicación sistemática (10% de los artículos publicados entre 1875 y 1901)</a:t>
            </a:r>
          </a:p>
          <a:p>
            <a:pPr lvl="1"/>
            <a:r>
              <a:rPr lang="es-ES" sz="3200" dirty="0"/>
              <a:t>En trabajos sobre obras literarias juzgadas desde otros ángulos.</a:t>
            </a:r>
          </a:p>
          <a:p>
            <a:pPr lvl="1"/>
            <a:r>
              <a:rPr lang="es-ES" sz="3200" dirty="0"/>
              <a:t>En  escritos periodísticos.</a:t>
            </a:r>
          </a:p>
          <a:p>
            <a:pPr lvl="1"/>
            <a:r>
              <a:rPr lang="es-ES" sz="3200" dirty="0"/>
              <a:t>En análisis de obras jurídicas, filosóficas... </a:t>
            </a:r>
          </a:p>
          <a:p>
            <a:pPr lvl="1"/>
            <a:r>
              <a:rPr lang="es-ES" sz="3200" dirty="0"/>
              <a:t>E incluso en relatos de ficción</a:t>
            </a:r>
            <a:r>
              <a:rPr lang="es-ES" sz="3200" dirty="0" smtClean="0"/>
              <a:t>. y cartas personales.</a:t>
            </a:r>
            <a:endParaRPr lang="es-ES_tradnl" sz="3200" dirty="0"/>
          </a:p>
          <a:p>
            <a:r>
              <a:rPr lang="es-ES_tradnl" b="1" dirty="0" smtClean="0"/>
              <a:t>Distintos formatos </a:t>
            </a:r>
            <a:r>
              <a:rPr lang="es-ES_tradnl" dirty="0" smtClean="0"/>
              <a:t>(alfilerazo-libro) </a:t>
            </a:r>
            <a:r>
              <a:rPr lang="es-ES_tradnl" b="1" dirty="0" smtClean="0"/>
              <a:t>y denominaciones </a:t>
            </a:r>
            <a:r>
              <a:rPr lang="es-ES_tradnl" dirty="0" smtClean="0"/>
              <a:t>(crítica higiénica y </a:t>
            </a:r>
            <a:r>
              <a:rPr lang="es-ES_tradnl" dirty="0" err="1" smtClean="0"/>
              <a:t>plolicíaca</a:t>
            </a:r>
            <a:r>
              <a:rPr lang="es-ES_tradnl" dirty="0" smtClean="0"/>
              <a:t>, fe de erratas, caza de gazapos…).</a:t>
            </a:r>
          </a:p>
          <a:p>
            <a:r>
              <a:rPr lang="es-ES_tradnl" b="1" dirty="0" smtClean="0"/>
              <a:t>Crítica dirigida a amigos y a enemigos</a:t>
            </a:r>
            <a:r>
              <a:rPr lang="es-ES_tradnl" dirty="0" smtClean="0"/>
              <a:t>.</a:t>
            </a:r>
          </a:p>
          <a:p>
            <a:r>
              <a:rPr lang="es-ES_tradnl" b="1" dirty="0" smtClean="0"/>
              <a:t>Sobre aspectos de todos los planos tradicionales del lenguaje. </a:t>
            </a:r>
            <a:r>
              <a:rPr lang="es-ES_tradnl" dirty="0" smtClean="0"/>
              <a:t>A veces sin razón, y con polémicas.</a:t>
            </a:r>
          </a:p>
          <a:p>
            <a:r>
              <a:rPr lang="es-ES_tradnl" b="1" dirty="0" smtClean="0"/>
              <a:t>Clarín le da mucha importancia </a:t>
            </a:r>
            <a:r>
              <a:rPr lang="es-ES_tradnl" dirty="0" smtClean="0"/>
              <a:t>(cree que es absolutamente necesaria</a:t>
            </a:r>
            <a:r>
              <a:rPr lang="es-ES_tradnl" b="1" dirty="0" smtClean="0"/>
              <a:t>), porque es un purista.</a:t>
            </a:r>
          </a:p>
          <a:p>
            <a:r>
              <a:rPr lang="es-ES_tradnl" b="1" dirty="0" smtClean="0"/>
              <a:t>Supeditado a la norma académica, pero con soberbia </a:t>
            </a:r>
            <a:r>
              <a:rPr lang="es-ES_tradnl" dirty="0" smtClean="0"/>
              <a:t>(“la Academia es autoridad… cuando tiene razón” [texto </a:t>
            </a:r>
            <a:r>
              <a:rPr lang="es-ES_tradnl" dirty="0" smtClean="0">
                <a:solidFill>
                  <a:srgbClr val="FFFF00"/>
                </a:solidFill>
              </a:rPr>
              <a:t>19</a:t>
            </a:r>
            <a:r>
              <a:rPr lang="es-ES_tradnl" dirty="0" smtClean="0"/>
              <a:t>])</a:t>
            </a:r>
            <a:r>
              <a:rPr lang="es-ES_tradnl" b="1" dirty="0" smtClean="0"/>
              <a:t>.</a:t>
            </a:r>
          </a:p>
          <a:p>
            <a:pPr marL="0" indent="0">
              <a:buNone/>
            </a:pPr>
            <a:endParaRPr lang="es-ES_tradnl" sz="2800" b="1" dirty="0" smtClean="0"/>
          </a:p>
          <a:p>
            <a:pPr marL="0" indent="0">
              <a:buNone/>
            </a:pPr>
            <a:endParaRPr lang="es-ES_tradnl" sz="2800" b="1" dirty="0"/>
          </a:p>
          <a:p>
            <a:pPr marL="0" indent="0">
              <a:buNone/>
            </a:pP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518573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800" b="1" dirty="0"/>
              <a:t>El crítico Clarín ante el uso de la lengua                                                                              </a:t>
            </a:r>
            <a:r>
              <a:rPr lang="es-ES" sz="1800" b="1" dirty="0" smtClean="0"/>
              <a:t>23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_tradnl" sz="9600" b="1" dirty="0" smtClean="0"/>
              <a:t>3. Conclusiones (II)</a:t>
            </a:r>
          </a:p>
          <a:p>
            <a:pPr marL="0" indent="0">
              <a:buNone/>
            </a:pPr>
            <a:endParaRPr lang="es-ES_tradnl" b="1" dirty="0"/>
          </a:p>
          <a:p>
            <a:pPr marL="182563" indent="-182563"/>
            <a:r>
              <a:rPr lang="es-ES_tradnl" sz="6200" b="1" dirty="0" smtClean="0"/>
              <a:t>Actualidad </a:t>
            </a:r>
            <a:r>
              <a:rPr lang="es-ES_tradnl" sz="6200" b="1" dirty="0"/>
              <a:t>de sus críticas lingüísticas (dejemos las personales) a la RAE</a:t>
            </a:r>
          </a:p>
          <a:p>
            <a:pPr lvl="1"/>
            <a:r>
              <a:rPr lang="es-ES_tradnl" sz="6200" dirty="0"/>
              <a:t>Oficialismo</a:t>
            </a:r>
          </a:p>
          <a:p>
            <a:pPr lvl="1"/>
            <a:r>
              <a:rPr lang="es-ES_tradnl" sz="6200" dirty="0"/>
              <a:t>Método </a:t>
            </a:r>
            <a:r>
              <a:rPr lang="es-ES_tradnl" sz="6200" dirty="0" smtClean="0"/>
              <a:t> colegiado</a:t>
            </a:r>
            <a:endParaRPr lang="es-ES_tradnl" sz="6200" dirty="0"/>
          </a:p>
          <a:p>
            <a:pPr lvl="1"/>
            <a:r>
              <a:rPr lang="es-ES_tradnl" sz="6200" dirty="0"/>
              <a:t>Autoridad </a:t>
            </a:r>
            <a:r>
              <a:rPr lang="es-ES_tradnl" sz="6200" dirty="0" smtClean="0"/>
              <a:t>dudosa</a:t>
            </a:r>
            <a:endParaRPr lang="es-ES_tradnl" sz="6200" dirty="0"/>
          </a:p>
          <a:p>
            <a:pPr lvl="1"/>
            <a:r>
              <a:rPr lang="es-ES_tradnl" sz="6200" dirty="0" smtClean="0"/>
              <a:t>Tratamiento de arcaísmos </a:t>
            </a:r>
            <a:r>
              <a:rPr lang="es-ES_tradnl" sz="6200" dirty="0"/>
              <a:t>y </a:t>
            </a:r>
            <a:r>
              <a:rPr lang="es-ES_tradnl" sz="6200" dirty="0" smtClean="0"/>
              <a:t>dialectalismos</a:t>
            </a:r>
          </a:p>
          <a:p>
            <a:pPr lvl="1">
              <a:buFontTx/>
              <a:buChar char="-"/>
            </a:pPr>
            <a:endParaRPr lang="es-ES_tradnl" sz="6200" dirty="0"/>
          </a:p>
          <a:p>
            <a:pPr marL="182563" indent="-182563"/>
            <a:r>
              <a:rPr lang="es-ES" sz="6200" b="1" dirty="0" smtClean="0"/>
              <a:t>Valor real de la Academia</a:t>
            </a:r>
          </a:p>
          <a:p>
            <a:pPr marL="720725" lvl="1" indent="-320675"/>
            <a:r>
              <a:rPr lang="es-ES" sz="6400" dirty="0" smtClean="0"/>
              <a:t>“Algo </a:t>
            </a:r>
            <a:r>
              <a:rPr lang="es-ES" sz="6400" dirty="0"/>
              <a:t>bueno hace” [Texto </a:t>
            </a:r>
            <a:r>
              <a:rPr lang="es-ES" sz="6400" dirty="0">
                <a:solidFill>
                  <a:srgbClr val="FFFF00"/>
                </a:solidFill>
              </a:rPr>
              <a:t>24</a:t>
            </a:r>
            <a:r>
              <a:rPr lang="es-ES" sz="6400" dirty="0"/>
              <a:t>]. </a:t>
            </a:r>
            <a:endParaRPr lang="es-ES" sz="6400" dirty="0" smtClean="0"/>
          </a:p>
          <a:p>
            <a:pPr marL="720725" lvl="1" indent="-320675"/>
            <a:r>
              <a:rPr lang="es-ES" sz="6400" dirty="0" smtClean="0"/>
              <a:t>Pese a </a:t>
            </a:r>
            <a:r>
              <a:rPr lang="es-ES" sz="6400" dirty="0"/>
              <a:t>sus protestas de inocencia, en algún momento parece deducirse de sus palabras que el ser académico, de la Española o de otra corporación, no estaba totalmente fuera de sus propósitos.</a:t>
            </a:r>
          </a:p>
          <a:p>
            <a:pPr marL="182563" indent="-182563">
              <a:buNone/>
            </a:pPr>
            <a:endParaRPr lang="es-ES" sz="6200" dirty="0"/>
          </a:p>
          <a:p>
            <a:pPr marL="182563" indent="-182563"/>
            <a:r>
              <a:rPr lang="es-ES" sz="6200" b="1" dirty="0" smtClean="0"/>
              <a:t>Vivir </a:t>
            </a:r>
            <a:r>
              <a:rPr lang="es-ES" sz="6200" b="1" i="1" dirty="0"/>
              <a:t>contra la </a:t>
            </a:r>
            <a:r>
              <a:rPr lang="es-ES" sz="6200" b="1" i="1" dirty="0" smtClean="0"/>
              <a:t>Academia</a:t>
            </a:r>
            <a:endParaRPr lang="es-ES" sz="6200" b="1" dirty="0" smtClean="0"/>
          </a:p>
          <a:p>
            <a:pPr marL="720725" lvl="1" indent="-320675"/>
            <a:r>
              <a:rPr lang="es-ES" sz="6400" dirty="0" smtClean="0"/>
              <a:t>Incardinación </a:t>
            </a:r>
            <a:r>
              <a:rPr lang="es-ES" sz="6400" dirty="0"/>
              <a:t>en los movimientos antiacadémicos del momento (en particular el </a:t>
            </a:r>
            <a:r>
              <a:rPr lang="es-ES" sz="6400" dirty="0" err="1"/>
              <a:t>antiacademicismo</a:t>
            </a:r>
            <a:r>
              <a:rPr lang="es-ES" sz="6400" dirty="0"/>
              <a:t> de Antonio de Valbuena), y tercia en polémicas, como, por ejemplo, la que siguió a la publicación de la </a:t>
            </a:r>
            <a:r>
              <a:rPr lang="es-ES" sz="6400" dirty="0" err="1" smtClean="0"/>
              <a:t>XII.ª</a:t>
            </a:r>
            <a:r>
              <a:rPr lang="es-ES" sz="6400" dirty="0" smtClean="0"/>
              <a:t> </a:t>
            </a:r>
            <a:r>
              <a:rPr lang="es-ES" sz="6400" dirty="0"/>
              <a:t>edición del </a:t>
            </a:r>
            <a:r>
              <a:rPr lang="es-ES" sz="6400" i="1" dirty="0"/>
              <a:t>DRAE.</a:t>
            </a:r>
            <a:endParaRPr lang="es-ES" sz="6400" dirty="0"/>
          </a:p>
          <a:p>
            <a:pPr marL="0" indent="0">
              <a:buNone/>
            </a:pP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10964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1800" b="1" dirty="0"/>
              <a:t>El crítico Clarín ante el uso de la lengua                                                                               3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ES" sz="2800" b="1" dirty="0" smtClean="0"/>
              <a:t>1. Uso lingüístico en la obra narrativa</a:t>
            </a:r>
          </a:p>
          <a:p>
            <a:pPr marL="0" lvl="0" indent="0">
              <a:buNone/>
            </a:pPr>
            <a:endParaRPr lang="es-ES" sz="2800" b="1" dirty="0" smtClean="0"/>
          </a:p>
          <a:p>
            <a:pPr marL="400050" lvl="1" indent="0">
              <a:buNone/>
            </a:pPr>
            <a:r>
              <a:rPr lang="es-ES" sz="2400" b="1" dirty="0" smtClean="0"/>
              <a:t>1.1. En</a:t>
            </a:r>
            <a:r>
              <a:rPr lang="es-ES" sz="2400" b="1" i="1" dirty="0" smtClean="0"/>
              <a:t> La Regenta </a:t>
            </a:r>
          </a:p>
          <a:p>
            <a:pPr marL="800100" lvl="2" indent="0">
              <a:buNone/>
            </a:pPr>
            <a:r>
              <a:rPr lang="es-ES" sz="2000" dirty="0"/>
              <a:t>[</a:t>
            </a:r>
            <a:r>
              <a:rPr lang="es-ES" sz="2000" dirty="0" smtClean="0"/>
              <a:t>Textos </a:t>
            </a:r>
            <a:r>
              <a:rPr lang="es-ES" sz="2000" dirty="0" smtClean="0">
                <a:solidFill>
                  <a:srgbClr val="FFFF00"/>
                </a:solidFill>
              </a:rPr>
              <a:t>1</a:t>
            </a:r>
            <a:r>
              <a:rPr lang="es-ES" sz="2000" dirty="0" smtClean="0"/>
              <a:t>, </a:t>
            </a:r>
            <a:r>
              <a:rPr lang="es-ES" sz="2000" dirty="0" smtClean="0">
                <a:solidFill>
                  <a:srgbClr val="FFFF00"/>
                </a:solidFill>
              </a:rPr>
              <a:t>2</a:t>
            </a:r>
            <a:r>
              <a:rPr lang="es-ES" sz="2000" dirty="0" smtClean="0"/>
              <a:t>, </a:t>
            </a:r>
            <a:r>
              <a:rPr lang="es-ES" sz="2000" dirty="0" smtClean="0">
                <a:solidFill>
                  <a:srgbClr val="00B050"/>
                </a:solidFill>
              </a:rPr>
              <a:t>3</a:t>
            </a:r>
            <a:r>
              <a:rPr lang="es-ES" sz="2000" dirty="0" smtClean="0"/>
              <a:t> (1884-85)] </a:t>
            </a:r>
          </a:p>
          <a:p>
            <a:pPr marL="800100" lvl="2" indent="0">
              <a:buNone/>
            </a:pPr>
            <a:endParaRPr lang="es-ES" sz="2000" b="1" i="1" dirty="0" smtClean="0"/>
          </a:p>
          <a:p>
            <a:pPr marL="800100" lvl="2" indent="0">
              <a:buNone/>
            </a:pPr>
            <a:endParaRPr lang="es-ES" sz="2000" b="1" i="1" dirty="0"/>
          </a:p>
          <a:p>
            <a:pPr marL="400050" lvl="1" indent="0">
              <a:buNone/>
            </a:pPr>
            <a:r>
              <a:rPr lang="es-ES" sz="2400" b="1" dirty="0" smtClean="0"/>
              <a:t>1.2</a:t>
            </a:r>
            <a:r>
              <a:rPr lang="es-ES" sz="2400" b="1" dirty="0"/>
              <a:t>. En los relatos </a:t>
            </a:r>
            <a:r>
              <a:rPr lang="es-ES" sz="2400" b="1" dirty="0" smtClean="0"/>
              <a:t>breves</a:t>
            </a:r>
          </a:p>
          <a:p>
            <a:pPr marL="800100" lvl="2" indent="0">
              <a:buNone/>
            </a:pPr>
            <a:r>
              <a:rPr lang="es-ES" sz="2000" dirty="0" smtClean="0"/>
              <a:t>[Texto </a:t>
            </a:r>
            <a:r>
              <a:rPr lang="es-ES" sz="2000" dirty="0" smtClean="0">
                <a:solidFill>
                  <a:srgbClr val="FFFF00"/>
                </a:solidFill>
              </a:rPr>
              <a:t>4</a:t>
            </a:r>
            <a:r>
              <a:rPr lang="es-ES" sz="2000" dirty="0"/>
              <a:t>. “De burguesa a burguesa</a:t>
            </a:r>
            <a:r>
              <a:rPr lang="es-ES" sz="2000" dirty="0" smtClean="0"/>
              <a:t>” (1878)] </a:t>
            </a:r>
          </a:p>
          <a:p>
            <a:pPr marL="800100" lvl="2" indent="0">
              <a:buNone/>
            </a:pPr>
            <a:r>
              <a:rPr lang="es-ES" sz="2000" dirty="0" smtClean="0"/>
              <a:t>[Texto </a:t>
            </a:r>
            <a:r>
              <a:rPr lang="es-ES" sz="2000" dirty="0" smtClean="0">
                <a:solidFill>
                  <a:srgbClr val="00B050"/>
                </a:solidFill>
              </a:rPr>
              <a:t>5</a:t>
            </a:r>
            <a:r>
              <a:rPr lang="es-ES" sz="2000" dirty="0"/>
              <a:t>. “Mi entierro</a:t>
            </a:r>
            <a:r>
              <a:rPr lang="es-ES" sz="2000" dirty="0" smtClean="0"/>
              <a:t>” (1883)]</a:t>
            </a:r>
            <a:endParaRPr lang="es-ES" sz="2000" i="1" dirty="0" smtClean="0"/>
          </a:p>
          <a:p>
            <a:pPr lvl="0"/>
            <a:endParaRPr lang="es-ES" sz="3300" i="1" dirty="0" smtClean="0"/>
          </a:p>
          <a:p>
            <a:pPr marL="457200" lvl="1" indent="0">
              <a:buNone/>
            </a:pP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2433155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1800" b="1" dirty="0"/>
              <a:t>El crítico Clarín ante el uso de la lengua                                                                               4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400" b="1" dirty="0" smtClean="0"/>
              <a:t>2. Sobre uso correcto de la lengua en la obra crítica y periodística</a:t>
            </a:r>
          </a:p>
          <a:p>
            <a:pPr marL="0" indent="0">
              <a:buNone/>
            </a:pPr>
            <a:endParaRPr lang="es-ES" sz="2800" dirty="0" smtClean="0"/>
          </a:p>
          <a:p>
            <a:pPr marL="400050" lvl="1" indent="0">
              <a:buNone/>
            </a:pPr>
            <a:r>
              <a:rPr lang="es-ES" sz="2400" dirty="0" smtClean="0"/>
              <a:t>2.1. Formatos</a:t>
            </a:r>
          </a:p>
          <a:p>
            <a:pPr marL="400050" lvl="1" indent="0">
              <a:buNone/>
            </a:pPr>
            <a:r>
              <a:rPr lang="es-ES" sz="2400" dirty="0" smtClean="0"/>
              <a:t>2.2. Cronología</a:t>
            </a:r>
          </a:p>
          <a:p>
            <a:pPr marL="400050" lvl="1" indent="0">
              <a:buNone/>
            </a:pPr>
            <a:r>
              <a:rPr lang="es-ES" sz="2400" dirty="0" smtClean="0"/>
              <a:t>2.3. Destinatarios</a:t>
            </a:r>
          </a:p>
          <a:p>
            <a:pPr marL="400050" lvl="1" indent="0">
              <a:buNone/>
            </a:pPr>
            <a:r>
              <a:rPr lang="es-ES" sz="2400" dirty="0" smtClean="0"/>
              <a:t>2.4. Objetivos lingüísticos concretos</a:t>
            </a:r>
          </a:p>
          <a:p>
            <a:pPr marL="400050" lvl="1" indent="0">
              <a:buNone/>
            </a:pPr>
            <a:r>
              <a:rPr lang="es-ES" sz="2400" dirty="0" smtClean="0"/>
              <a:t>2.5. Relación </a:t>
            </a:r>
            <a:r>
              <a:rPr lang="es-ES" sz="2400" dirty="0"/>
              <a:t>con la norma académica del </a:t>
            </a:r>
            <a:r>
              <a:rPr lang="es-ES" sz="2400" dirty="0" smtClean="0"/>
              <a:t>momento</a:t>
            </a:r>
          </a:p>
          <a:p>
            <a:pPr marL="400050" lvl="1" indent="0">
              <a:buNone/>
            </a:pPr>
            <a:r>
              <a:rPr lang="es-ES" sz="2400" dirty="0" smtClean="0"/>
              <a:t>2.6. Incardinación </a:t>
            </a:r>
            <a:r>
              <a:rPr lang="es-ES" sz="2400" dirty="0"/>
              <a:t>en los movimientos antiacadémicos </a:t>
            </a:r>
            <a:r>
              <a:rPr lang="es-ES" sz="2400" dirty="0" smtClean="0"/>
              <a:t>de la época</a:t>
            </a:r>
          </a:p>
          <a:p>
            <a:pPr marL="0" indent="0">
              <a:buNone/>
            </a:pPr>
            <a:endParaRPr lang="es-ES" sz="3600" dirty="0"/>
          </a:p>
          <a:p>
            <a:pPr marL="0" indent="0">
              <a:buNone/>
            </a:pPr>
            <a:r>
              <a:rPr lang="es-ES" sz="2400" b="1" dirty="0" smtClean="0">
                <a:solidFill>
                  <a:schemeClr val="tx1">
                    <a:lumMod val="65000"/>
                  </a:schemeClr>
                </a:solidFill>
              </a:rPr>
              <a:t>[3. Conclusiones]</a:t>
            </a:r>
            <a:endParaRPr lang="es-ES" sz="2400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72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1800" b="1" dirty="0"/>
              <a:t>El crítico Clarín ante el uso de la lengua                                                                               5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endParaRPr lang="es-ES_tradnl" b="1" dirty="0" smtClean="0"/>
          </a:p>
          <a:p>
            <a:pPr marL="0" lvl="2" indent="0">
              <a:buNone/>
            </a:pPr>
            <a:r>
              <a:rPr lang="es-ES" b="1" dirty="0" smtClean="0"/>
              <a:t>2.1. Formatos </a:t>
            </a:r>
            <a:r>
              <a:rPr lang="es-ES" b="1" dirty="0"/>
              <a:t>de la crítica lingüística </a:t>
            </a:r>
            <a:r>
              <a:rPr lang="es-ES" b="1" dirty="0" smtClean="0"/>
              <a:t>clariniana ( I )</a:t>
            </a:r>
          </a:p>
          <a:p>
            <a:pPr marL="0" lvl="2" indent="0">
              <a:buAutoNum type="alphaLcParenR"/>
            </a:pPr>
            <a:endParaRPr lang="es-ES" b="1" i="1" dirty="0"/>
          </a:p>
          <a:p>
            <a:pPr marL="457200" lvl="3" indent="0">
              <a:buNone/>
            </a:pPr>
            <a:r>
              <a:rPr lang="es-ES" sz="2400" dirty="0" smtClean="0"/>
              <a:t>Simple </a:t>
            </a:r>
            <a:r>
              <a:rPr lang="es-ES" sz="2400" i="1" dirty="0"/>
              <a:t>alfilerazo</a:t>
            </a:r>
            <a:r>
              <a:rPr lang="es-ES" sz="2400" dirty="0"/>
              <a:t> </a:t>
            </a:r>
            <a:r>
              <a:rPr lang="es-ES" sz="2400" dirty="0" smtClean="0"/>
              <a:t>crítico. Por ejemplo, texto </a:t>
            </a:r>
            <a:r>
              <a:rPr lang="es-ES" sz="2400" dirty="0" smtClean="0">
                <a:solidFill>
                  <a:srgbClr val="00B050"/>
                </a:solidFill>
              </a:rPr>
              <a:t>6</a:t>
            </a:r>
            <a:r>
              <a:rPr lang="es-ES" sz="2400" dirty="0" smtClean="0"/>
              <a:t>. </a:t>
            </a:r>
            <a:r>
              <a:rPr lang="es-ES" sz="2400" i="1" dirty="0" smtClean="0"/>
              <a:t>Solos </a:t>
            </a:r>
            <a:r>
              <a:rPr lang="es-ES" sz="2400" dirty="0" smtClean="0"/>
              <a:t>(1881).</a:t>
            </a:r>
          </a:p>
          <a:p>
            <a:pPr marL="457200" lvl="3" indent="0">
              <a:buNone/>
            </a:pPr>
            <a:r>
              <a:rPr lang="es-ES" sz="2400" dirty="0" smtClean="0">
                <a:sym typeface="Symbol"/>
              </a:rPr>
              <a:t></a:t>
            </a:r>
          </a:p>
          <a:p>
            <a:pPr marL="457200" lvl="3" indent="0">
              <a:buNone/>
            </a:pPr>
            <a:r>
              <a:rPr lang="es-ES" sz="2400" dirty="0" smtClean="0"/>
              <a:t>Artículo completo. Por ejemplo, texto </a:t>
            </a:r>
            <a:r>
              <a:rPr lang="es-ES" sz="2400" dirty="0" smtClean="0">
                <a:solidFill>
                  <a:srgbClr val="FFFF00"/>
                </a:solidFill>
              </a:rPr>
              <a:t>16</a:t>
            </a:r>
            <a:r>
              <a:rPr lang="es-ES" sz="2400" dirty="0" smtClean="0"/>
              <a:t>: crítica a Emilio Ferrari, </a:t>
            </a:r>
            <a:r>
              <a:rPr lang="es-ES" sz="2400" i="1" dirty="0" smtClean="0"/>
              <a:t>Abelardo. </a:t>
            </a:r>
            <a:r>
              <a:rPr lang="es-ES" sz="2400" i="1" dirty="0"/>
              <a:t>…Sermón </a:t>
            </a:r>
            <a:r>
              <a:rPr lang="es-ES" sz="2400" i="1" dirty="0" smtClean="0"/>
              <a:t>perdido </a:t>
            </a:r>
            <a:r>
              <a:rPr lang="es-ES" sz="2400" dirty="0" smtClean="0"/>
              <a:t>(1885). </a:t>
            </a:r>
          </a:p>
          <a:p>
            <a:pPr marL="457200" lvl="3" indent="0">
              <a:buNone/>
            </a:pPr>
            <a:r>
              <a:rPr lang="es-ES" sz="2400" dirty="0" smtClean="0">
                <a:sym typeface="Symbol"/>
              </a:rPr>
              <a:t> </a:t>
            </a:r>
          </a:p>
          <a:p>
            <a:pPr marL="457200" lvl="3" indent="0">
              <a:buNone/>
            </a:pPr>
            <a:r>
              <a:rPr lang="es-ES" sz="2400" dirty="0" smtClean="0">
                <a:sym typeface="Symbol"/>
              </a:rPr>
              <a:t>S</a:t>
            </a:r>
            <a:r>
              <a:rPr lang="es-ES" sz="2400" dirty="0" smtClean="0"/>
              <a:t>erie </a:t>
            </a:r>
            <a:r>
              <a:rPr lang="es-ES" sz="2400" dirty="0"/>
              <a:t>de artículos </a:t>
            </a:r>
            <a:r>
              <a:rPr lang="es-ES" sz="2400" dirty="0" smtClean="0"/>
              <a:t>consecutivos. Texto </a:t>
            </a:r>
            <a:r>
              <a:rPr lang="es-ES" sz="2400" dirty="0" smtClean="0">
                <a:solidFill>
                  <a:srgbClr val="FFFF00"/>
                </a:solidFill>
              </a:rPr>
              <a:t>35</a:t>
            </a:r>
            <a:r>
              <a:rPr lang="es-ES" sz="2400" dirty="0" smtClean="0"/>
              <a:t>: “Ad </a:t>
            </a:r>
            <a:r>
              <a:rPr lang="es-ES" sz="2400" dirty="0" err="1"/>
              <a:t>Quintilius</a:t>
            </a:r>
            <a:r>
              <a:rPr lang="es-ES" sz="2400" dirty="0"/>
              <a:t> </a:t>
            </a:r>
            <a:r>
              <a:rPr lang="es-ES" sz="2400" dirty="0" err="1" smtClean="0"/>
              <a:t>Liberalis</a:t>
            </a:r>
            <a:r>
              <a:rPr lang="es-ES" sz="2400" dirty="0" smtClean="0"/>
              <a:t>”</a:t>
            </a:r>
            <a:r>
              <a:rPr lang="es-ES" sz="2400" i="1" dirty="0" smtClean="0"/>
              <a:t>. El Globo, </a:t>
            </a:r>
            <a:r>
              <a:rPr lang="es-ES" sz="2400" dirty="0" smtClean="0"/>
              <a:t>24 </a:t>
            </a:r>
            <a:r>
              <a:rPr lang="es-ES" sz="2400" dirty="0"/>
              <a:t>de diciembre de 1886, 17 de enero y 5 de marzo de </a:t>
            </a:r>
            <a:r>
              <a:rPr lang="es-ES" sz="2400" dirty="0" smtClean="0"/>
              <a:t>1887</a:t>
            </a:r>
            <a:r>
              <a:rPr lang="es-ES" sz="2400" dirty="0"/>
              <a:t>.</a:t>
            </a:r>
            <a:endParaRPr lang="es-ES" sz="2400" dirty="0" smtClean="0"/>
          </a:p>
          <a:p>
            <a:pPr marL="457200" lvl="3" indent="0">
              <a:buNone/>
            </a:pPr>
            <a:r>
              <a:rPr lang="es-ES" sz="2400" dirty="0">
                <a:sym typeface="Symbol"/>
              </a:rPr>
              <a:t></a:t>
            </a:r>
          </a:p>
          <a:p>
            <a:pPr marL="457200" lvl="3" indent="0">
              <a:buNone/>
            </a:pPr>
            <a:r>
              <a:rPr lang="es-ES" sz="2400" dirty="0" smtClean="0"/>
              <a:t>Libro. Texto </a:t>
            </a:r>
            <a:r>
              <a:rPr lang="es-ES" sz="2400" dirty="0" smtClean="0">
                <a:solidFill>
                  <a:srgbClr val="FFFF00"/>
                </a:solidFill>
              </a:rPr>
              <a:t>31</a:t>
            </a:r>
            <a:r>
              <a:rPr lang="es-ES" sz="2400" dirty="0" smtClean="0"/>
              <a:t>: </a:t>
            </a:r>
            <a:r>
              <a:rPr lang="es-ES" sz="2400" i="1" dirty="0" smtClean="0"/>
              <a:t>Apolo </a:t>
            </a:r>
            <a:r>
              <a:rPr lang="es-ES" sz="2400" i="1" dirty="0"/>
              <a:t>en </a:t>
            </a:r>
            <a:r>
              <a:rPr lang="es-ES" sz="2400" i="1" dirty="0" err="1" smtClean="0"/>
              <a:t>Pafos</a:t>
            </a:r>
            <a:r>
              <a:rPr lang="es-ES" sz="2400" i="1" dirty="0" smtClean="0"/>
              <a:t>, </a:t>
            </a:r>
            <a:r>
              <a:rPr lang="es-ES" sz="2400" dirty="0" smtClean="0"/>
              <a:t>1887</a:t>
            </a:r>
            <a:r>
              <a:rPr lang="es-ES" sz="2400" i="1" dirty="0" smtClean="0"/>
              <a:t>.</a:t>
            </a:r>
          </a:p>
          <a:p>
            <a:pPr marL="457200" lvl="3" indent="0">
              <a:buNone/>
            </a:pPr>
            <a:endParaRPr lang="es-ES" sz="2400" i="1" dirty="0"/>
          </a:p>
          <a:p>
            <a:pPr marL="457200" lvl="3" indent="0">
              <a:buNone/>
            </a:pPr>
            <a:r>
              <a:rPr lang="es-ES" sz="2400" dirty="0" smtClean="0"/>
              <a:t>Cartas personales. Por ejemplo, texto </a:t>
            </a:r>
            <a:r>
              <a:rPr lang="es-ES" sz="2400" dirty="0" smtClean="0">
                <a:solidFill>
                  <a:srgbClr val="FFFF00"/>
                </a:solidFill>
              </a:rPr>
              <a:t>7</a:t>
            </a:r>
            <a:r>
              <a:rPr lang="es-ES" sz="2400" dirty="0" smtClean="0"/>
              <a:t>. Carta a Pompeyo </a:t>
            </a:r>
            <a:r>
              <a:rPr lang="es-ES" sz="2400" dirty="0" err="1" smtClean="0"/>
              <a:t>Gener</a:t>
            </a:r>
            <a:r>
              <a:rPr lang="es-ES" sz="2400" dirty="0" smtClean="0"/>
              <a:t> (1894).</a:t>
            </a:r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90672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1800" b="1" dirty="0"/>
              <a:t>El crítico Clarín ante el uso de la lengua                                                                               6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marL="800100" lvl="2" indent="-800100">
              <a:buNone/>
            </a:pPr>
            <a:r>
              <a:rPr lang="es-ES" sz="3600" b="1" dirty="0" smtClean="0"/>
              <a:t>2.1. Formatos </a:t>
            </a:r>
            <a:r>
              <a:rPr lang="es-ES" sz="3600" b="1" dirty="0"/>
              <a:t>de la crítica lingüística clariniana ( </a:t>
            </a:r>
            <a:r>
              <a:rPr lang="es-ES" sz="3600" b="1" dirty="0" smtClean="0"/>
              <a:t>II )</a:t>
            </a:r>
          </a:p>
          <a:p>
            <a:pPr marL="800100" lvl="2" indent="-800100">
              <a:buNone/>
            </a:pPr>
            <a:endParaRPr lang="es-ES" sz="2600" b="1" dirty="0" smtClean="0"/>
          </a:p>
          <a:p>
            <a:pPr marL="182563" lvl="2" indent="-182563"/>
            <a:r>
              <a:rPr lang="es-ES" sz="3400" b="1" dirty="0" smtClean="0"/>
              <a:t>Denominaciones</a:t>
            </a:r>
            <a:endParaRPr lang="es-ES" sz="3400" dirty="0"/>
          </a:p>
          <a:p>
            <a:pPr indent="-160338">
              <a:buFontTx/>
              <a:buChar char="-"/>
            </a:pPr>
            <a:r>
              <a:rPr lang="es-ES" sz="3400" dirty="0" smtClean="0"/>
              <a:t>“E</a:t>
            </a:r>
            <a:r>
              <a:rPr lang="es-ES_tradnl" sz="3400" dirty="0" err="1"/>
              <a:t>ntre</a:t>
            </a:r>
            <a:r>
              <a:rPr lang="es-ES_tradnl" sz="3400" dirty="0"/>
              <a:t> las maneras varias de </a:t>
            </a:r>
            <a:r>
              <a:rPr lang="es-ES" sz="3400" dirty="0"/>
              <a:t>la crítica </a:t>
            </a:r>
            <a:r>
              <a:rPr lang="es-ES" sz="3400" i="1" dirty="0"/>
              <a:t>directamente literaria </a:t>
            </a:r>
            <a:r>
              <a:rPr lang="es-ES" sz="3400" dirty="0"/>
              <a:t>[en el sentido amplio de esta palabra, el referido al </a:t>
            </a:r>
            <a:r>
              <a:rPr lang="es-ES" sz="3400" dirty="0" smtClean="0"/>
              <a:t>‘arte </a:t>
            </a:r>
            <a:r>
              <a:rPr lang="es-ES" sz="3400" dirty="0"/>
              <a:t>de la expresión verbal’],</a:t>
            </a:r>
            <a:r>
              <a:rPr lang="es-ES" sz="3400" i="1" dirty="0"/>
              <a:t> </a:t>
            </a:r>
            <a:r>
              <a:rPr lang="es-ES" sz="3400" dirty="0"/>
              <a:t>está </a:t>
            </a:r>
            <a:r>
              <a:rPr lang="es-ES_tradnl" sz="3400" dirty="0"/>
              <a:t>sin duda la que yo me atrevo a llamar en broma, por lo que respecta a los epítetos, pero en serio por lo que toca al fondo, la </a:t>
            </a:r>
            <a:r>
              <a:rPr lang="es-ES_tradnl" sz="3400" b="1" dirty="0"/>
              <a:t>crítica… higiénica… y </a:t>
            </a:r>
            <a:r>
              <a:rPr lang="es-ES_tradnl" sz="3400" b="1" i="1" dirty="0"/>
              <a:t>policíaca</a:t>
            </a:r>
            <a:r>
              <a:rPr lang="es-ES_tradnl" sz="3400" dirty="0" smtClean="0"/>
              <a:t>”. (</a:t>
            </a:r>
            <a:r>
              <a:rPr lang="es-ES_tradnl" sz="3400" i="1" dirty="0" smtClean="0"/>
              <a:t>Palique, </a:t>
            </a:r>
            <a:r>
              <a:rPr lang="es-ES_tradnl" sz="3400" dirty="0" smtClean="0"/>
              <a:t>1894).</a:t>
            </a:r>
          </a:p>
          <a:p>
            <a:pPr indent="-160338">
              <a:buFontTx/>
              <a:buChar char="-"/>
            </a:pPr>
            <a:r>
              <a:rPr lang="es-ES_tradnl" sz="3400" b="1" i="1" dirty="0"/>
              <a:t>F</a:t>
            </a:r>
            <a:r>
              <a:rPr lang="es-ES_tradnl" sz="3400" b="1" i="1" dirty="0" smtClean="0"/>
              <a:t>e </a:t>
            </a:r>
            <a:r>
              <a:rPr lang="es-ES_tradnl" sz="3400" b="1" i="1" dirty="0"/>
              <a:t>de erratas</a:t>
            </a:r>
            <a:r>
              <a:rPr lang="es-ES_tradnl" sz="3400" b="1" dirty="0"/>
              <a:t> </a:t>
            </a:r>
            <a:r>
              <a:rPr lang="es-ES_tradnl" sz="3400" dirty="0"/>
              <a:t>(</a:t>
            </a:r>
            <a:r>
              <a:rPr lang="es-ES_tradnl" sz="3400" i="1" dirty="0"/>
              <a:t>Heraldo de Madrid, </a:t>
            </a:r>
            <a:r>
              <a:rPr lang="es-ES_tradnl" sz="3400" dirty="0" smtClean="0"/>
              <a:t>1897).</a:t>
            </a:r>
          </a:p>
          <a:p>
            <a:pPr indent="-160338">
              <a:buFontTx/>
              <a:buChar char="-"/>
            </a:pPr>
            <a:r>
              <a:rPr lang="es-ES" sz="3400" b="1" i="1" dirty="0" smtClean="0"/>
              <a:t>Caza </a:t>
            </a:r>
            <a:r>
              <a:rPr lang="es-ES" sz="3400" b="1" i="1" dirty="0"/>
              <a:t>de</a:t>
            </a:r>
            <a:r>
              <a:rPr lang="es-ES" sz="3400" b="1" dirty="0"/>
              <a:t> </a:t>
            </a:r>
            <a:r>
              <a:rPr lang="es-ES" sz="3400" b="1" i="1" dirty="0"/>
              <a:t>gazapos</a:t>
            </a:r>
            <a:r>
              <a:rPr lang="es-ES" sz="3400" b="1" dirty="0"/>
              <a:t> </a:t>
            </a:r>
            <a:r>
              <a:rPr lang="es-ES" sz="3400" dirty="0" smtClean="0"/>
              <a:t>(</a:t>
            </a:r>
            <a:r>
              <a:rPr lang="es-ES" sz="3400" i="1" dirty="0" smtClean="0"/>
              <a:t>Madrid </a:t>
            </a:r>
            <a:r>
              <a:rPr lang="es-ES" sz="3400" i="1" dirty="0"/>
              <a:t>Cómico</a:t>
            </a:r>
            <a:r>
              <a:rPr lang="es-ES" sz="3400" dirty="0"/>
              <a:t>, </a:t>
            </a:r>
            <a:r>
              <a:rPr lang="es-ES" sz="3400" dirty="0" smtClean="0"/>
              <a:t>1897).</a:t>
            </a:r>
          </a:p>
          <a:p>
            <a:pPr indent="-160338">
              <a:buFontTx/>
              <a:buChar char="-"/>
            </a:pPr>
            <a:r>
              <a:rPr lang="es-ES_tradnl" sz="3400" b="1" i="1" dirty="0" smtClean="0"/>
              <a:t>Crítica </a:t>
            </a:r>
            <a:r>
              <a:rPr lang="es-ES_tradnl" sz="3400" b="1" i="1" dirty="0"/>
              <a:t>analítica</a:t>
            </a:r>
            <a:r>
              <a:rPr lang="es-ES" sz="3400" b="1" dirty="0"/>
              <a:t> </a:t>
            </a:r>
            <a:r>
              <a:rPr lang="es-ES" sz="3400" dirty="0" smtClean="0"/>
              <a:t>(</a:t>
            </a:r>
            <a:r>
              <a:rPr lang="es-ES" sz="3400" i="1" dirty="0"/>
              <a:t>Madrid Cómico, </a:t>
            </a:r>
            <a:r>
              <a:rPr lang="es-ES" sz="3400" dirty="0" smtClean="0"/>
              <a:t>1898).</a:t>
            </a:r>
          </a:p>
          <a:p>
            <a:pPr indent="-160338">
              <a:buFontTx/>
              <a:buChar char="-"/>
            </a:pPr>
            <a:r>
              <a:rPr lang="es-ES" sz="3400" b="1" i="1" dirty="0" smtClean="0"/>
              <a:t>Crítica </a:t>
            </a:r>
            <a:r>
              <a:rPr lang="es-ES" sz="3400" b="1" i="1" dirty="0"/>
              <a:t>de palabras</a:t>
            </a:r>
            <a:r>
              <a:rPr lang="es-ES" sz="3400" i="1" dirty="0"/>
              <a:t> </a:t>
            </a:r>
            <a:r>
              <a:rPr lang="es-ES" sz="3400" dirty="0"/>
              <a:t>(</a:t>
            </a:r>
            <a:r>
              <a:rPr lang="es-ES" sz="3400" i="1" dirty="0"/>
              <a:t>Heraldo de Madrid</a:t>
            </a:r>
            <a:r>
              <a:rPr lang="es-ES" sz="3400" dirty="0"/>
              <a:t>, </a:t>
            </a:r>
            <a:r>
              <a:rPr lang="es-ES" sz="3400" dirty="0" smtClean="0"/>
              <a:t>1899).</a:t>
            </a:r>
          </a:p>
          <a:p>
            <a:pPr marL="0" indent="0">
              <a:buNone/>
            </a:pPr>
            <a:endParaRPr lang="es-ES" sz="3400" b="1" dirty="0" smtClean="0"/>
          </a:p>
          <a:p>
            <a:pPr marL="182563" indent="-182563"/>
            <a:r>
              <a:rPr lang="es-ES" sz="3400" b="1" dirty="0" smtClean="0"/>
              <a:t>Importancia </a:t>
            </a:r>
            <a:r>
              <a:rPr lang="es-ES" sz="3400" dirty="0" smtClean="0"/>
              <a:t>[textos </a:t>
            </a:r>
            <a:r>
              <a:rPr lang="es-ES" sz="3400" dirty="0" smtClean="0">
                <a:solidFill>
                  <a:srgbClr val="FFFF00"/>
                </a:solidFill>
              </a:rPr>
              <a:t>8</a:t>
            </a:r>
            <a:r>
              <a:rPr lang="es-ES" sz="3400" dirty="0" smtClean="0"/>
              <a:t> (1892), </a:t>
            </a:r>
            <a:r>
              <a:rPr lang="es-ES" sz="3600" dirty="0" smtClean="0">
                <a:solidFill>
                  <a:srgbClr val="00B050"/>
                </a:solidFill>
              </a:rPr>
              <a:t>9</a:t>
            </a:r>
            <a:r>
              <a:rPr lang="es-ES" sz="3600" dirty="0" smtClean="0"/>
              <a:t> </a:t>
            </a:r>
            <a:r>
              <a:rPr lang="es-ES" sz="3600" dirty="0"/>
              <a:t>(1893</a:t>
            </a:r>
            <a:r>
              <a:rPr lang="es-ES" sz="3600" dirty="0" smtClean="0"/>
              <a:t>)]</a:t>
            </a:r>
          </a:p>
          <a:p>
            <a:pPr marL="0" indent="0">
              <a:buNone/>
            </a:pPr>
            <a:endParaRPr lang="es-ES" sz="3400" dirty="0" smtClean="0"/>
          </a:p>
          <a:p>
            <a:pPr marL="182563" indent="-182563"/>
            <a:r>
              <a:rPr lang="es-ES" sz="3400" b="1" dirty="0"/>
              <a:t>Reconocimiento en sí mismo de ciertas cualidades para llevar adelante la crítica </a:t>
            </a:r>
            <a:r>
              <a:rPr lang="es-ES" sz="3400" b="1" dirty="0" smtClean="0"/>
              <a:t>lingüística </a:t>
            </a:r>
            <a:r>
              <a:rPr lang="es-ES" sz="3400" dirty="0" smtClean="0"/>
              <a:t>[textos </a:t>
            </a:r>
            <a:r>
              <a:rPr lang="es-ES" sz="3400" dirty="0" smtClean="0">
                <a:solidFill>
                  <a:srgbClr val="00B050"/>
                </a:solidFill>
              </a:rPr>
              <a:t>10</a:t>
            </a:r>
            <a:r>
              <a:rPr lang="es-ES" sz="3400" dirty="0" smtClean="0"/>
              <a:t> </a:t>
            </a:r>
            <a:r>
              <a:rPr lang="es-ES" sz="3400" dirty="0"/>
              <a:t>(1884</a:t>
            </a:r>
            <a:r>
              <a:rPr lang="es-ES" sz="3400" dirty="0" smtClean="0"/>
              <a:t>) y </a:t>
            </a:r>
            <a:r>
              <a:rPr lang="es-ES" sz="3400" dirty="0" smtClean="0">
                <a:solidFill>
                  <a:srgbClr val="FFFF00"/>
                </a:solidFill>
              </a:rPr>
              <a:t>11</a:t>
            </a:r>
            <a:r>
              <a:rPr lang="es-ES" sz="3400" dirty="0" smtClean="0"/>
              <a:t> </a:t>
            </a:r>
            <a:r>
              <a:rPr lang="es-ES" sz="3400" dirty="0"/>
              <a:t>(1890)]</a:t>
            </a:r>
          </a:p>
          <a:p>
            <a:pPr marL="0" indent="0">
              <a:buNone/>
            </a:pPr>
            <a:endParaRPr lang="es-ES" sz="3400" dirty="0"/>
          </a:p>
        </p:txBody>
      </p:sp>
    </p:spTree>
    <p:extLst>
      <p:ext uri="{BB962C8B-B14F-4D97-AF65-F5344CB8AC3E}">
        <p14:creationId xmlns:p14="http://schemas.microsoft.com/office/powerpoint/2010/main" val="90672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1800" b="1" dirty="0"/>
              <a:t>El crítico Clarín ante el uso de la lengua                                                                               7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s-ES" sz="3100" b="1" dirty="0" smtClean="0"/>
          </a:p>
          <a:p>
            <a:pPr marL="0" indent="0">
              <a:buNone/>
            </a:pPr>
            <a:r>
              <a:rPr lang="es-ES" sz="7400" b="1" dirty="0" smtClean="0"/>
              <a:t>2.2. Cronología</a:t>
            </a:r>
          </a:p>
          <a:p>
            <a:pPr marL="0" indent="0">
              <a:buNone/>
            </a:pPr>
            <a:endParaRPr lang="es-ES" sz="5500" dirty="0"/>
          </a:p>
          <a:p>
            <a:pPr marL="0" indent="0">
              <a:buNone/>
            </a:pPr>
            <a:r>
              <a:rPr lang="es-ES" sz="5500" dirty="0" smtClean="0"/>
              <a:t>1868 [texto </a:t>
            </a:r>
            <a:r>
              <a:rPr lang="es-ES" sz="5500" dirty="0" smtClean="0">
                <a:solidFill>
                  <a:srgbClr val="FFFF00"/>
                </a:solidFill>
              </a:rPr>
              <a:t>12</a:t>
            </a:r>
            <a:r>
              <a:rPr lang="es-ES" sz="5500" dirty="0" smtClean="0"/>
              <a:t>. </a:t>
            </a:r>
            <a:r>
              <a:rPr lang="es-ES" sz="5500" i="1" dirty="0" smtClean="0"/>
              <a:t>Juan Ruiz</a:t>
            </a:r>
            <a:r>
              <a:rPr lang="es-ES" sz="5500" dirty="0" smtClean="0"/>
              <a:t>].</a:t>
            </a:r>
            <a:endParaRPr lang="es-ES" sz="5500" i="1" dirty="0"/>
          </a:p>
          <a:p>
            <a:pPr marL="0" indent="0">
              <a:buNone/>
            </a:pPr>
            <a:r>
              <a:rPr lang="es-ES" sz="5500" dirty="0" smtClean="0"/>
              <a:t>[Texto </a:t>
            </a:r>
            <a:r>
              <a:rPr lang="es-ES" sz="5500" dirty="0" smtClean="0">
                <a:solidFill>
                  <a:srgbClr val="FFFF00"/>
                </a:solidFill>
              </a:rPr>
              <a:t>13</a:t>
            </a:r>
            <a:r>
              <a:rPr lang="es-ES" sz="5500" dirty="0" smtClean="0"/>
              <a:t>. Armando Palacio Valdés, </a:t>
            </a:r>
            <a:r>
              <a:rPr lang="es-ES" sz="5500" i="1" dirty="0" smtClean="0"/>
              <a:t>La novela de un novelista </a:t>
            </a:r>
            <a:r>
              <a:rPr lang="es-ES" sz="5500" dirty="0" smtClean="0"/>
              <a:t>(1921</a:t>
            </a:r>
            <a:r>
              <a:rPr lang="es-ES_tradnl" sz="5500" dirty="0" smtClean="0"/>
              <a:t>)].</a:t>
            </a:r>
          </a:p>
          <a:p>
            <a:pPr marL="0" indent="0">
              <a:buNone/>
            </a:pPr>
            <a:endParaRPr lang="es-ES_tradnl" sz="5500" i="1" dirty="0" smtClean="0"/>
          </a:p>
          <a:p>
            <a:pPr marL="0" indent="0">
              <a:buNone/>
            </a:pPr>
            <a:r>
              <a:rPr lang="es-ES_tradnl" sz="5500" dirty="0" smtClean="0"/>
              <a:t>1901 [texto </a:t>
            </a:r>
            <a:r>
              <a:rPr lang="es-ES_tradnl" sz="5500" dirty="0" smtClean="0">
                <a:solidFill>
                  <a:srgbClr val="FFFF00"/>
                </a:solidFill>
              </a:rPr>
              <a:t>14</a:t>
            </a:r>
            <a:r>
              <a:rPr lang="es-ES_tradnl" sz="5500" dirty="0" smtClean="0"/>
              <a:t>. </a:t>
            </a:r>
            <a:r>
              <a:rPr lang="es-ES_tradnl" sz="5500" i="1" dirty="0" smtClean="0"/>
              <a:t>Madrid Cómico</a:t>
            </a:r>
            <a:r>
              <a:rPr lang="es-ES_tradnl" sz="5500" dirty="0" smtClean="0"/>
              <a:t>].</a:t>
            </a:r>
            <a:endParaRPr lang="es-ES" sz="5500" dirty="0"/>
          </a:p>
          <a:p>
            <a:pPr marL="0" indent="0">
              <a:buNone/>
            </a:pPr>
            <a:endParaRPr lang="es-ES" sz="5500" dirty="0"/>
          </a:p>
          <a:p>
            <a:pPr marL="0" indent="0">
              <a:buNone/>
            </a:pPr>
            <a:r>
              <a:rPr lang="es-ES_tradnl" sz="5700" dirty="0"/>
              <a:t>8-9 artículos por </a:t>
            </a:r>
            <a:r>
              <a:rPr lang="es-ES_tradnl" sz="5700" dirty="0" smtClean="0"/>
              <a:t>año. 215 en total (10</a:t>
            </a:r>
            <a:r>
              <a:rPr lang="es-ES_tradnl" sz="5700" dirty="0"/>
              <a:t>% de los </a:t>
            </a:r>
            <a:r>
              <a:rPr lang="es-ES_tradnl" sz="5700" dirty="0" smtClean="0"/>
              <a:t>2200 artículos publicados por Clarín entre 1875 y 1901, </a:t>
            </a:r>
            <a:r>
              <a:rPr lang="es-ES_tradnl" sz="5700" dirty="0"/>
              <a:t>25 años en que el crítico </a:t>
            </a:r>
            <a:r>
              <a:rPr lang="es-ES_tradnl" sz="5700" dirty="0" smtClean="0"/>
              <a:t>manda sus </a:t>
            </a:r>
            <a:r>
              <a:rPr lang="es-ES_tradnl" sz="5700" dirty="0"/>
              <a:t>trabajos </a:t>
            </a:r>
            <a:r>
              <a:rPr lang="es-ES_tradnl" sz="5700" dirty="0" smtClean="0"/>
              <a:t>a </a:t>
            </a:r>
            <a:r>
              <a:rPr lang="es-ES_tradnl" sz="5700" dirty="0"/>
              <a:t>la </a:t>
            </a:r>
            <a:r>
              <a:rPr lang="es-ES_tradnl" sz="5700" dirty="0" smtClean="0"/>
              <a:t>prensa).</a:t>
            </a:r>
            <a:endParaRPr lang="es-ES" sz="5700" dirty="0"/>
          </a:p>
        </p:txBody>
      </p:sp>
    </p:spTree>
    <p:extLst>
      <p:ext uri="{BB962C8B-B14F-4D97-AF65-F5344CB8AC3E}">
        <p14:creationId xmlns:p14="http://schemas.microsoft.com/office/powerpoint/2010/main" val="90672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1800" b="1" dirty="0"/>
              <a:t>El crítico Clarín ante el uso de la lengua                                                                               8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400" b="1" dirty="0" smtClean="0"/>
              <a:t>2.3. Destinatarios (I)</a:t>
            </a:r>
            <a:endParaRPr lang="es-ES" sz="3400" dirty="0"/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Amigos</a:t>
            </a:r>
          </a:p>
          <a:p>
            <a:pPr lvl="1"/>
            <a:r>
              <a:rPr lang="es-ES" dirty="0"/>
              <a:t>Armando Palacio </a:t>
            </a:r>
            <a:r>
              <a:rPr lang="es-ES" dirty="0" smtClean="0"/>
              <a:t>Valdés (2).</a:t>
            </a:r>
          </a:p>
          <a:p>
            <a:pPr lvl="1"/>
            <a:r>
              <a:rPr lang="es-ES" dirty="0" smtClean="0"/>
              <a:t>José Echegaray (1).</a:t>
            </a:r>
          </a:p>
          <a:p>
            <a:pPr lvl="1"/>
            <a:r>
              <a:rPr lang="es-ES" dirty="0" smtClean="0"/>
              <a:t>Juan Valera (1).</a:t>
            </a:r>
          </a:p>
          <a:p>
            <a:pPr lvl="1"/>
            <a:r>
              <a:rPr lang="es-ES" dirty="0" smtClean="0"/>
              <a:t>José M.ª de Pereda (1).</a:t>
            </a:r>
          </a:p>
          <a:p>
            <a:pPr lvl="1"/>
            <a:r>
              <a:rPr lang="es-ES" dirty="0" err="1"/>
              <a:t>Émile</a:t>
            </a:r>
            <a:r>
              <a:rPr lang="es-ES" dirty="0"/>
              <a:t> Zola (1</a:t>
            </a:r>
            <a:r>
              <a:rPr lang="es-ES" dirty="0" smtClean="0"/>
              <a:t>).</a:t>
            </a:r>
          </a:p>
          <a:p>
            <a:pPr lvl="1"/>
            <a:r>
              <a:rPr lang="es-ES" dirty="0" smtClean="0"/>
              <a:t>Galdós (2) [texto </a:t>
            </a:r>
            <a:r>
              <a:rPr lang="es-ES" dirty="0" smtClean="0">
                <a:solidFill>
                  <a:srgbClr val="FFFF00"/>
                </a:solidFill>
              </a:rPr>
              <a:t>15</a:t>
            </a:r>
            <a:r>
              <a:rPr lang="es-ES" dirty="0" smtClean="0"/>
              <a:t> (1898)].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672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1800" b="1" dirty="0"/>
              <a:t>El crítico Clarín ante el uso de la lengua                                                                               9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s-ES" sz="5000" b="1" dirty="0"/>
              <a:t>2.3. Destinatarios (</a:t>
            </a:r>
            <a:r>
              <a:rPr lang="es-ES" sz="5000" b="1" dirty="0" smtClean="0"/>
              <a:t>II)</a:t>
            </a:r>
            <a:endParaRPr lang="es-ES" sz="5000" dirty="0"/>
          </a:p>
          <a:p>
            <a:endParaRPr lang="es-ES" sz="3000" dirty="0" smtClean="0"/>
          </a:p>
          <a:p>
            <a:r>
              <a:rPr lang="es-ES" sz="4100" dirty="0" smtClean="0"/>
              <a:t>Enemigos</a:t>
            </a:r>
          </a:p>
          <a:p>
            <a:pPr lvl="1"/>
            <a:r>
              <a:rPr lang="es-ES" sz="4100" dirty="0" smtClean="0"/>
              <a:t>Manuel </a:t>
            </a:r>
            <a:r>
              <a:rPr lang="es-ES" sz="4100" dirty="0"/>
              <a:t>del </a:t>
            </a:r>
            <a:r>
              <a:rPr lang="es-ES" sz="4100" dirty="0" smtClean="0"/>
              <a:t>Palacio (5).</a:t>
            </a:r>
          </a:p>
          <a:p>
            <a:pPr lvl="1"/>
            <a:r>
              <a:rPr lang="es-ES" sz="4100" dirty="0" smtClean="0"/>
              <a:t>Antonio </a:t>
            </a:r>
            <a:r>
              <a:rPr lang="es-ES" sz="4100" dirty="0"/>
              <a:t>Cánovas del </a:t>
            </a:r>
            <a:r>
              <a:rPr lang="es-ES" sz="4100" dirty="0" smtClean="0"/>
              <a:t>Castillo (8).</a:t>
            </a:r>
          </a:p>
          <a:p>
            <a:pPr lvl="1"/>
            <a:r>
              <a:rPr lang="es-ES" sz="4100" dirty="0" smtClean="0"/>
              <a:t>Emilia </a:t>
            </a:r>
            <a:r>
              <a:rPr lang="es-ES" sz="4100" dirty="0"/>
              <a:t>Pardo </a:t>
            </a:r>
            <a:r>
              <a:rPr lang="es-ES" sz="4100" dirty="0" smtClean="0"/>
              <a:t>Bazán (14). </a:t>
            </a:r>
          </a:p>
          <a:p>
            <a:pPr lvl="1"/>
            <a:endParaRPr lang="es-ES" sz="4100" dirty="0" smtClean="0"/>
          </a:p>
          <a:p>
            <a:r>
              <a:rPr lang="es-ES" sz="4100" dirty="0" smtClean="0"/>
              <a:t>Crítica </a:t>
            </a:r>
            <a:r>
              <a:rPr lang="es-ES" sz="4100" i="1" dirty="0" smtClean="0"/>
              <a:t>gremial</a:t>
            </a:r>
          </a:p>
          <a:p>
            <a:pPr lvl="1"/>
            <a:r>
              <a:rPr lang="es-ES" sz="4100" dirty="0" smtClean="0"/>
              <a:t>Revisteros</a:t>
            </a:r>
            <a:r>
              <a:rPr lang="es-ES" sz="4100" dirty="0"/>
              <a:t>, periodistas </a:t>
            </a:r>
            <a:r>
              <a:rPr lang="es-ES" sz="4100" dirty="0" smtClean="0"/>
              <a:t>y </a:t>
            </a:r>
            <a:r>
              <a:rPr lang="es-ES" sz="4100" dirty="0"/>
              <a:t>periódicos: </a:t>
            </a:r>
            <a:r>
              <a:rPr lang="es-ES" sz="4100" i="1" dirty="0"/>
              <a:t>El Tiempo </a:t>
            </a:r>
            <a:r>
              <a:rPr lang="es-ES" sz="4100" dirty="0"/>
              <a:t>(6</a:t>
            </a:r>
            <a:r>
              <a:rPr lang="es-ES" sz="4100" dirty="0" smtClean="0"/>
              <a:t>), </a:t>
            </a:r>
            <a:r>
              <a:rPr lang="es-ES" sz="4100" i="1" dirty="0"/>
              <a:t>Gedeón </a:t>
            </a:r>
            <a:r>
              <a:rPr lang="es-ES" sz="4100" dirty="0"/>
              <a:t>(3</a:t>
            </a:r>
            <a:r>
              <a:rPr lang="es-ES" sz="4100" dirty="0" smtClean="0"/>
              <a:t>), </a:t>
            </a:r>
            <a:r>
              <a:rPr lang="es-ES" sz="4100" i="1" dirty="0" smtClean="0"/>
              <a:t>La </a:t>
            </a:r>
            <a:r>
              <a:rPr lang="es-ES" sz="4100" i="1" dirty="0"/>
              <a:t>Época </a:t>
            </a:r>
            <a:r>
              <a:rPr lang="es-ES" sz="4100" i="1" dirty="0" smtClean="0"/>
              <a:t> </a:t>
            </a:r>
            <a:r>
              <a:rPr lang="es-ES" sz="4100" dirty="0" smtClean="0"/>
              <a:t>(2)</a:t>
            </a:r>
            <a:r>
              <a:rPr lang="es-ES" sz="4100" i="1" dirty="0" smtClean="0"/>
              <a:t>, </a:t>
            </a:r>
            <a:r>
              <a:rPr lang="es-ES" sz="4100" i="1" dirty="0"/>
              <a:t>La Unión, </a:t>
            </a:r>
            <a:r>
              <a:rPr lang="es-ES" sz="4100" i="1" dirty="0" smtClean="0"/>
              <a:t>El </a:t>
            </a:r>
            <a:r>
              <a:rPr lang="es-ES" sz="4100" i="1" dirty="0"/>
              <a:t>País, El </a:t>
            </a:r>
            <a:r>
              <a:rPr lang="es-ES" sz="4100" i="1" dirty="0" smtClean="0"/>
              <a:t>Liberal.</a:t>
            </a:r>
          </a:p>
          <a:p>
            <a:pPr lvl="1"/>
            <a:r>
              <a:rPr lang="es-ES" sz="4100" dirty="0" smtClean="0"/>
              <a:t>Poetas y </a:t>
            </a:r>
            <a:r>
              <a:rPr lang="es-ES" sz="4100" dirty="0"/>
              <a:t>escritores </a:t>
            </a:r>
            <a:r>
              <a:rPr lang="es-ES" sz="4100" dirty="0" smtClean="0"/>
              <a:t>“de </a:t>
            </a:r>
            <a:r>
              <a:rPr lang="es-ES" sz="4100" dirty="0"/>
              <a:t>estilo fácil</a:t>
            </a:r>
            <a:r>
              <a:rPr lang="es-ES" sz="4100" dirty="0" smtClean="0"/>
              <a:t>”.</a:t>
            </a:r>
          </a:p>
          <a:p>
            <a:pPr lvl="1"/>
            <a:r>
              <a:rPr lang="es-ES" sz="4100" dirty="0" smtClean="0"/>
              <a:t>Juristas y </a:t>
            </a:r>
            <a:r>
              <a:rPr lang="es-ES" sz="4100" dirty="0"/>
              <a:t>obras jurídicas </a:t>
            </a:r>
            <a:r>
              <a:rPr lang="es-ES" sz="4100" dirty="0" smtClean="0"/>
              <a:t>(</a:t>
            </a:r>
            <a:r>
              <a:rPr lang="es-ES" sz="4100" i="1" dirty="0" smtClean="0"/>
              <a:t>Código </a:t>
            </a:r>
            <a:r>
              <a:rPr lang="es-ES" sz="4100" i="1" dirty="0"/>
              <a:t>penal </a:t>
            </a:r>
            <a:r>
              <a:rPr lang="es-ES" sz="4100" dirty="0"/>
              <a:t>− </a:t>
            </a:r>
            <a:r>
              <a:rPr lang="es-ES" sz="4100" dirty="0" smtClean="0"/>
              <a:t>2−).</a:t>
            </a:r>
          </a:p>
          <a:p>
            <a:pPr lvl="1"/>
            <a:r>
              <a:rPr lang="es-ES" sz="4100" dirty="0" smtClean="0"/>
              <a:t>Críticos</a:t>
            </a:r>
            <a:r>
              <a:rPr lang="es-ES" sz="4100" dirty="0"/>
              <a:t>… </a:t>
            </a:r>
          </a:p>
          <a:p>
            <a:pPr marL="57150" indent="0">
              <a:buNone/>
            </a:pPr>
            <a:endParaRPr lang="es-ES" sz="4100" dirty="0"/>
          </a:p>
          <a:p>
            <a:pPr marL="514350" indent="-457200"/>
            <a:r>
              <a:rPr lang="es-ES" sz="4100" dirty="0" smtClean="0"/>
              <a:t>Por razón de su cargo</a:t>
            </a:r>
          </a:p>
          <a:p>
            <a:pPr marL="914400" lvl="1" indent="-457200"/>
            <a:r>
              <a:rPr lang="es-ES" sz="4100" dirty="0" smtClean="0"/>
              <a:t>Políticos (Cánovas; Pedro </a:t>
            </a:r>
            <a:r>
              <a:rPr lang="es-ES" sz="4100" dirty="0" err="1" smtClean="0"/>
              <a:t>Salaverría</a:t>
            </a:r>
            <a:r>
              <a:rPr lang="es-ES" sz="4100" dirty="0" smtClean="0"/>
              <a:t>, ministro </a:t>
            </a:r>
            <a:r>
              <a:rPr lang="es-ES" sz="4100" dirty="0"/>
              <a:t>de </a:t>
            </a:r>
            <a:r>
              <a:rPr lang="es-ES" sz="4100" dirty="0" smtClean="0"/>
              <a:t>Hacienda; Francisco de Cárdenas, ministro </a:t>
            </a:r>
            <a:r>
              <a:rPr lang="es-ES" sz="4100" dirty="0"/>
              <a:t>de Gracia y Justicia</a:t>
            </a:r>
            <a:r>
              <a:rPr lang="es-ES" sz="4100" dirty="0" smtClean="0"/>
              <a:t>).</a:t>
            </a:r>
          </a:p>
          <a:p>
            <a:pPr marL="914400" lvl="1" indent="-457200"/>
            <a:r>
              <a:rPr lang="es-ES" sz="4100" dirty="0" smtClean="0"/>
              <a:t>Académicos:</a:t>
            </a:r>
          </a:p>
          <a:p>
            <a:pPr marL="1314450" lvl="2" indent="-457200"/>
            <a:r>
              <a:rPr lang="es-ES" sz="4100" dirty="0" smtClean="0"/>
              <a:t>Por el hecho de serlo (Cánovas </a:t>
            </a:r>
            <a:r>
              <a:rPr lang="es-ES" sz="4100" dirty="0"/>
              <a:t>−3−</a:t>
            </a:r>
            <a:r>
              <a:rPr lang="es-ES" sz="4100" dirty="0" smtClean="0"/>
              <a:t>, Vicente </a:t>
            </a:r>
            <a:r>
              <a:rPr lang="es-ES" sz="4100" dirty="0"/>
              <a:t>Barrantes −2−</a:t>
            </a:r>
            <a:r>
              <a:rPr lang="es-ES" sz="4100" dirty="0" smtClean="0"/>
              <a:t>, Víctor Balaguer </a:t>
            </a:r>
            <a:r>
              <a:rPr lang="es-ES" sz="4100" b="1" dirty="0"/>
              <a:t>─</a:t>
            </a:r>
            <a:r>
              <a:rPr lang="es-ES" sz="4100" dirty="0"/>
              <a:t>2</a:t>
            </a:r>
            <a:r>
              <a:rPr lang="es-ES" sz="4100" b="1" dirty="0"/>
              <a:t>─</a:t>
            </a:r>
            <a:r>
              <a:rPr lang="es-ES" sz="4100" dirty="0"/>
              <a:t>, José </a:t>
            </a:r>
            <a:r>
              <a:rPr lang="es-ES" sz="4100" dirty="0" err="1"/>
              <a:t>Selgas</a:t>
            </a:r>
            <a:r>
              <a:rPr lang="es-ES" sz="4100" dirty="0"/>
              <a:t> y Carrasco,</a:t>
            </a:r>
            <a:r>
              <a:rPr lang="es-ES" sz="4100" dirty="0" smtClean="0"/>
              <a:t> </a:t>
            </a:r>
            <a:r>
              <a:rPr lang="es-ES" sz="4100" dirty="0"/>
              <a:t>duque de </a:t>
            </a:r>
            <a:r>
              <a:rPr lang="es-ES" sz="4100" dirty="0" smtClean="0"/>
              <a:t>Rivas).</a:t>
            </a:r>
          </a:p>
          <a:p>
            <a:pPr marL="1314450" lvl="2" indent="-457200"/>
            <a:r>
              <a:rPr lang="es-ES" sz="4100" dirty="0" smtClean="0"/>
              <a:t>O por </a:t>
            </a:r>
            <a:r>
              <a:rPr lang="es-ES" sz="4100" dirty="0"/>
              <a:t>querer serlo </a:t>
            </a:r>
            <a:r>
              <a:rPr lang="es-ES" sz="4100" dirty="0" smtClean="0"/>
              <a:t>(Eduardo de </a:t>
            </a:r>
            <a:r>
              <a:rPr lang="es-ES" sz="4100" dirty="0" err="1" smtClean="0"/>
              <a:t>Lustonó</a:t>
            </a:r>
            <a:r>
              <a:rPr lang="es-ES" sz="4100" dirty="0"/>
              <a:t>, </a:t>
            </a:r>
            <a:r>
              <a:rPr lang="es-ES" sz="4100" dirty="0" smtClean="0"/>
              <a:t>E. </a:t>
            </a:r>
            <a:r>
              <a:rPr lang="es-ES" sz="4100" dirty="0"/>
              <a:t>Pardo Bazán </a:t>
            </a:r>
            <a:r>
              <a:rPr lang="es-ES" sz="4100" b="1" dirty="0"/>
              <a:t>─</a:t>
            </a:r>
            <a:r>
              <a:rPr lang="es-ES" sz="4100" dirty="0" smtClean="0"/>
              <a:t>2</a:t>
            </a:r>
            <a:r>
              <a:rPr lang="es-ES" sz="4100" b="1" dirty="0"/>
              <a:t> ─ </a:t>
            </a:r>
            <a:r>
              <a:rPr lang="es-ES" sz="4100" dirty="0" smtClean="0"/>
              <a:t>:  “¿</a:t>
            </a:r>
            <a:r>
              <a:rPr lang="es-ES" sz="4100" dirty="0"/>
              <a:t>Cómo quiere que sus verdaderos amigos le alabemos esa manía? Más vale que fume</a:t>
            </a:r>
            <a:r>
              <a:rPr lang="es-ES" sz="4100" dirty="0" smtClean="0"/>
              <a:t>”</a:t>
            </a:r>
            <a:r>
              <a:rPr lang="es-ES" sz="4100" dirty="0" smtClean="0">
                <a:sym typeface="Symbol"/>
              </a:rPr>
              <a:t> (</a:t>
            </a:r>
            <a:r>
              <a:rPr lang="es-ES" sz="4100" dirty="0" smtClean="0"/>
              <a:t>1890).</a:t>
            </a:r>
            <a:endParaRPr lang="es-ES" sz="4100" dirty="0"/>
          </a:p>
          <a:p>
            <a:pPr marL="45720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672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2479</TotalTime>
  <Words>2385</Words>
  <Application>Microsoft Macintosh PowerPoint</Application>
  <PresentationFormat>Presentazione su schermo (4:3)</PresentationFormat>
  <Paragraphs>299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de Office</vt:lpstr>
      <vt:lpstr>El crítico Clarín ante el uso de la lengua  Rafael Rodríguez Marín UNED </vt:lpstr>
      <vt:lpstr>El crítico Clarín ante el uso de la lengua                                                                               2 </vt:lpstr>
      <vt:lpstr>El crítico Clarín ante el uso de la lengua                                                                               3 </vt:lpstr>
      <vt:lpstr>El crítico Clarín ante el uso de la lengua                                                                               4 </vt:lpstr>
      <vt:lpstr>El crítico Clarín ante el uso de la lengua                                                                               5 </vt:lpstr>
      <vt:lpstr>El crítico Clarín ante el uso de la lengua                                                                               6 </vt:lpstr>
      <vt:lpstr>El crítico Clarín ante el uso de la lengua                                                                               7 </vt:lpstr>
      <vt:lpstr>El crítico Clarín ante el uso de la lengua                                                                               8 </vt:lpstr>
      <vt:lpstr>El crítico Clarín ante el uso de la lengua                                                                               9 </vt:lpstr>
      <vt:lpstr>El crítico Clarín ante el uso de la lengua                                                                              10 </vt:lpstr>
      <vt:lpstr>El crítico Clarín ante el uso de la lengua                                                                              11 </vt:lpstr>
      <vt:lpstr>El crítico Clarín ante el uso de la lengua                                                                              13 </vt:lpstr>
      <vt:lpstr>El crítico Clarín ante el uso de la lengua                                                                              13 </vt:lpstr>
      <vt:lpstr>El crítico Clarín ante el uso de la lengua                                                                              14 </vt:lpstr>
      <vt:lpstr>El crítico Clarín ante el uso de la lengua                                                                              15 </vt:lpstr>
      <vt:lpstr>El crítico Clarín ante el uso de la lengua                                                                              16 </vt:lpstr>
      <vt:lpstr>El crítico Clarín ante el uso de la lengua                                                                              17 </vt:lpstr>
      <vt:lpstr>El crítico Clarín ante el uso de la lengua                                                                              18 </vt:lpstr>
      <vt:lpstr>El crítico Clarín ante el uso de la lengua                                                                              19 </vt:lpstr>
      <vt:lpstr>El crítico Clarín ante el uso de la lengua                                                                              20 </vt:lpstr>
      <vt:lpstr>El crítico Clarín ante el uso de la lengua                                                                              21 </vt:lpstr>
      <vt:lpstr>El crítico Clarín ante el uso de la lengua                                                                              22 </vt:lpstr>
      <vt:lpstr>El crítico Clarín ante el uso de la lengua                                                                              23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Rodríguez Marín Universidad Nacional de Educación a Distancia. España</dc:title>
  <dc:creator>RMARIN</dc:creator>
  <cp:lastModifiedBy>XXX XXXX</cp:lastModifiedBy>
  <cp:revision>229</cp:revision>
  <dcterms:created xsi:type="dcterms:W3CDTF">2013-03-10T11:35:55Z</dcterms:created>
  <dcterms:modified xsi:type="dcterms:W3CDTF">2016-09-16T07:00:28Z</dcterms:modified>
</cp:coreProperties>
</file>